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69" r:id="rId1"/>
  </p:sldMasterIdLst>
  <p:notesMasterIdLst>
    <p:notesMasterId r:id="rId11"/>
  </p:notesMasterIdLst>
  <p:sldIdLst>
    <p:sldId id="257" r:id="rId2"/>
    <p:sldId id="294" r:id="rId3"/>
    <p:sldId id="298" r:id="rId4"/>
    <p:sldId id="300" r:id="rId5"/>
    <p:sldId id="305" r:id="rId6"/>
    <p:sldId id="301" r:id="rId7"/>
    <p:sldId id="302" r:id="rId8"/>
    <p:sldId id="299" r:id="rId9"/>
    <p:sldId id="29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C2E8"/>
    <a:srgbClr val="78C2E9"/>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E8EF82-AF6B-429D-AE99-4150EBB97786}" v="16" dt="2021-03-05T11:15:51.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80790" autoAdjust="0"/>
  </p:normalViewPr>
  <p:slideViewPr>
    <p:cSldViewPr snapToGrid="0">
      <p:cViewPr varScale="1">
        <p:scale>
          <a:sx n="120" d="100"/>
          <a:sy n="120" d="100"/>
        </p:scale>
        <p:origin x="552"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475"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ksandrs Gutcaits" userId="86c377cb-e8ca-4644-976c-9cc4daf7f227" providerId="ADAL" clId="{EBE8EF82-AF6B-429D-AE99-4150EBB97786}"/>
    <pc:docChg chg="undo custSel addSld delSld modSld sldOrd modMainMaster">
      <pc:chgData name="Aleksandrs Gutcaits" userId="86c377cb-e8ca-4644-976c-9cc4daf7f227" providerId="ADAL" clId="{EBE8EF82-AF6B-429D-AE99-4150EBB97786}" dt="2021-03-05T11:13:02.055" v="1138" actId="20577"/>
      <pc:docMkLst>
        <pc:docMk/>
      </pc:docMkLst>
      <pc:sldChg chg="modSp mod">
        <pc:chgData name="Aleksandrs Gutcaits" userId="86c377cb-e8ca-4644-976c-9cc4daf7f227" providerId="ADAL" clId="{EBE8EF82-AF6B-429D-AE99-4150EBB97786}" dt="2021-03-05T11:08:01.049" v="1135" actId="20577"/>
        <pc:sldMkLst>
          <pc:docMk/>
          <pc:sldMk cId="164905578" sldId="257"/>
        </pc:sldMkLst>
        <pc:spChg chg="mod">
          <ac:chgData name="Aleksandrs Gutcaits" userId="86c377cb-e8ca-4644-976c-9cc4daf7f227" providerId="ADAL" clId="{EBE8EF82-AF6B-429D-AE99-4150EBB97786}" dt="2021-03-05T11:08:01.049" v="1135" actId="20577"/>
          <ac:spMkLst>
            <pc:docMk/>
            <pc:sldMk cId="164905578" sldId="257"/>
            <ac:spMk id="2" creationId="{665C2315-8653-EA4C-998D-A1512838AE07}"/>
          </ac:spMkLst>
        </pc:spChg>
      </pc:sldChg>
      <pc:sldChg chg="del">
        <pc:chgData name="Aleksandrs Gutcaits" userId="86c377cb-e8ca-4644-976c-9cc4daf7f227" providerId="ADAL" clId="{EBE8EF82-AF6B-429D-AE99-4150EBB97786}" dt="2021-03-05T11:07:42.064" v="1129" actId="2696"/>
        <pc:sldMkLst>
          <pc:docMk/>
          <pc:sldMk cId="774415469" sldId="297"/>
        </pc:sldMkLst>
      </pc:sldChg>
      <pc:sldChg chg="modSp mod">
        <pc:chgData name="Aleksandrs Gutcaits" userId="86c377cb-e8ca-4644-976c-9cc4daf7f227" providerId="ADAL" clId="{EBE8EF82-AF6B-429D-AE99-4150EBB97786}" dt="2021-03-05T10:47:31.757" v="733" actId="12"/>
        <pc:sldMkLst>
          <pc:docMk/>
          <pc:sldMk cId="2285955902" sldId="300"/>
        </pc:sldMkLst>
        <pc:spChg chg="mod">
          <ac:chgData name="Aleksandrs Gutcaits" userId="86c377cb-e8ca-4644-976c-9cc4daf7f227" providerId="ADAL" clId="{EBE8EF82-AF6B-429D-AE99-4150EBB97786}" dt="2021-03-05T10:47:31.757" v="733" actId="12"/>
          <ac:spMkLst>
            <pc:docMk/>
            <pc:sldMk cId="2285955902" sldId="300"/>
            <ac:spMk id="3" creationId="{00000000-0000-0000-0000-000000000000}"/>
          </ac:spMkLst>
        </pc:spChg>
        <pc:spChg chg="mod">
          <ac:chgData name="Aleksandrs Gutcaits" userId="86c377cb-e8ca-4644-976c-9cc4daf7f227" providerId="ADAL" clId="{EBE8EF82-AF6B-429D-AE99-4150EBB97786}" dt="2021-03-05T05:00:31.834" v="1" actId="20577"/>
          <ac:spMkLst>
            <pc:docMk/>
            <pc:sldMk cId="2285955902" sldId="300"/>
            <ac:spMk id="9" creationId="{00000000-0000-0000-0000-000000000000}"/>
          </ac:spMkLst>
        </pc:spChg>
      </pc:sldChg>
      <pc:sldChg chg="addSp delSp modSp mod">
        <pc:chgData name="Aleksandrs Gutcaits" userId="86c377cb-e8ca-4644-976c-9cc4daf7f227" providerId="ADAL" clId="{EBE8EF82-AF6B-429D-AE99-4150EBB97786}" dt="2021-03-05T10:49:32.706" v="745" actId="20577"/>
        <pc:sldMkLst>
          <pc:docMk/>
          <pc:sldMk cId="3117875290" sldId="301"/>
        </pc:sldMkLst>
        <pc:spChg chg="mod">
          <ac:chgData name="Aleksandrs Gutcaits" userId="86c377cb-e8ca-4644-976c-9cc4daf7f227" providerId="ADAL" clId="{EBE8EF82-AF6B-429D-AE99-4150EBB97786}" dt="2021-03-05T10:49:32.706" v="745" actId="20577"/>
          <ac:spMkLst>
            <pc:docMk/>
            <pc:sldMk cId="3117875290" sldId="301"/>
            <ac:spMk id="2" creationId="{00000000-0000-0000-0000-000000000000}"/>
          </ac:spMkLst>
        </pc:spChg>
        <pc:spChg chg="mod">
          <ac:chgData name="Aleksandrs Gutcaits" userId="86c377cb-e8ca-4644-976c-9cc4daf7f227" providerId="ADAL" clId="{EBE8EF82-AF6B-429D-AE99-4150EBB97786}" dt="2021-03-05T10:07:29.128" v="466" actId="20577"/>
          <ac:spMkLst>
            <pc:docMk/>
            <pc:sldMk cId="3117875290" sldId="301"/>
            <ac:spMk id="3" creationId="{00000000-0000-0000-0000-000000000000}"/>
          </ac:spMkLst>
        </pc:spChg>
        <pc:spChg chg="add del">
          <ac:chgData name="Aleksandrs Gutcaits" userId="86c377cb-e8ca-4644-976c-9cc4daf7f227" providerId="ADAL" clId="{EBE8EF82-AF6B-429D-AE99-4150EBB97786}" dt="2021-03-05T10:05:33.689" v="436"/>
          <ac:spMkLst>
            <pc:docMk/>
            <pc:sldMk cId="3117875290" sldId="301"/>
            <ac:spMk id="4" creationId="{7A230F0C-9106-418B-9BFD-9C57F0D236CB}"/>
          </ac:spMkLst>
        </pc:spChg>
        <pc:spChg chg="add del">
          <ac:chgData name="Aleksandrs Gutcaits" userId="86c377cb-e8ca-4644-976c-9cc4daf7f227" providerId="ADAL" clId="{EBE8EF82-AF6B-429D-AE99-4150EBB97786}" dt="2021-03-05T10:05:53.871" v="456"/>
          <ac:spMkLst>
            <pc:docMk/>
            <pc:sldMk cId="3117875290" sldId="301"/>
            <ac:spMk id="5" creationId="{4E667B3E-94D3-40B7-9813-58CFF6CFA8DA}"/>
          </ac:spMkLst>
        </pc:spChg>
        <pc:spChg chg="mod">
          <ac:chgData name="Aleksandrs Gutcaits" userId="86c377cb-e8ca-4644-976c-9cc4daf7f227" providerId="ADAL" clId="{EBE8EF82-AF6B-429D-AE99-4150EBB97786}" dt="2021-03-05T09:31:13.371" v="421" actId="20577"/>
          <ac:spMkLst>
            <pc:docMk/>
            <pc:sldMk cId="3117875290" sldId="301"/>
            <ac:spMk id="8" creationId="{91EDB60F-B415-4FF0-829C-D42A0DB3292A}"/>
          </ac:spMkLst>
        </pc:spChg>
        <pc:spChg chg="add del mod">
          <ac:chgData name="Aleksandrs Gutcaits" userId="86c377cb-e8ca-4644-976c-9cc4daf7f227" providerId="ADAL" clId="{EBE8EF82-AF6B-429D-AE99-4150EBB97786}" dt="2021-03-05T09:27:00.503" v="392" actId="478"/>
          <ac:spMkLst>
            <pc:docMk/>
            <pc:sldMk cId="3117875290" sldId="301"/>
            <ac:spMk id="9" creationId="{4B49D020-782C-4DF3-9A08-95C42B498A1B}"/>
          </ac:spMkLst>
        </pc:spChg>
        <pc:spChg chg="del mod">
          <ac:chgData name="Aleksandrs Gutcaits" userId="86c377cb-e8ca-4644-976c-9cc4daf7f227" providerId="ADAL" clId="{EBE8EF82-AF6B-429D-AE99-4150EBB97786}" dt="2021-03-05T09:27:04.228" v="393" actId="478"/>
          <ac:spMkLst>
            <pc:docMk/>
            <pc:sldMk cId="3117875290" sldId="301"/>
            <ac:spMk id="10" creationId="{ECBAB2A4-0D6E-4006-9ABD-2CB86C2EF3EB}"/>
          </ac:spMkLst>
        </pc:spChg>
        <pc:spChg chg="mod">
          <ac:chgData name="Aleksandrs Gutcaits" userId="86c377cb-e8ca-4644-976c-9cc4daf7f227" providerId="ADAL" clId="{EBE8EF82-AF6B-429D-AE99-4150EBB97786}" dt="2021-03-05T10:34:01.606" v="643" actId="1076"/>
          <ac:spMkLst>
            <pc:docMk/>
            <pc:sldMk cId="3117875290" sldId="301"/>
            <ac:spMk id="11" creationId="{D75C63F8-C96E-4AFA-B8E6-918B76667033}"/>
          </ac:spMkLst>
        </pc:spChg>
        <pc:spChg chg="add del mod">
          <ac:chgData name="Aleksandrs Gutcaits" userId="86c377cb-e8ca-4644-976c-9cc4daf7f227" providerId="ADAL" clId="{EBE8EF82-AF6B-429D-AE99-4150EBB97786}" dt="2021-03-05T09:26:58.375" v="391" actId="478"/>
          <ac:spMkLst>
            <pc:docMk/>
            <pc:sldMk cId="3117875290" sldId="301"/>
            <ac:spMk id="12" creationId="{ACDE77DB-2F15-4764-B9B4-747E19C56BF9}"/>
          </ac:spMkLst>
        </pc:spChg>
        <pc:spChg chg="add mod">
          <ac:chgData name="Aleksandrs Gutcaits" userId="86c377cb-e8ca-4644-976c-9cc4daf7f227" providerId="ADAL" clId="{EBE8EF82-AF6B-429D-AE99-4150EBB97786}" dt="2021-03-05T10:46:00.648" v="731" actId="20577"/>
          <ac:spMkLst>
            <pc:docMk/>
            <pc:sldMk cId="3117875290" sldId="301"/>
            <ac:spMk id="13" creationId="{306E69AE-30B3-4597-90D7-F62B3081968D}"/>
          </ac:spMkLst>
        </pc:spChg>
      </pc:sldChg>
      <pc:sldChg chg="addSp modSp mod">
        <pc:chgData name="Aleksandrs Gutcaits" userId="86c377cb-e8ca-4644-976c-9cc4daf7f227" providerId="ADAL" clId="{EBE8EF82-AF6B-429D-AE99-4150EBB97786}" dt="2021-03-05T11:07:14.702" v="1128" actId="20577"/>
        <pc:sldMkLst>
          <pc:docMk/>
          <pc:sldMk cId="1788430342" sldId="302"/>
        </pc:sldMkLst>
        <pc:spChg chg="mod">
          <ac:chgData name="Aleksandrs Gutcaits" userId="86c377cb-e8ca-4644-976c-9cc4daf7f227" providerId="ADAL" clId="{EBE8EF82-AF6B-429D-AE99-4150EBB97786}" dt="2021-03-05T11:07:14.702" v="1128" actId="20577"/>
          <ac:spMkLst>
            <pc:docMk/>
            <pc:sldMk cId="1788430342" sldId="302"/>
            <ac:spMk id="2" creationId="{00000000-0000-0000-0000-000000000000}"/>
          </ac:spMkLst>
        </pc:spChg>
        <pc:spChg chg="mod">
          <ac:chgData name="Aleksandrs Gutcaits" userId="86c377cb-e8ca-4644-976c-9cc4daf7f227" providerId="ADAL" clId="{EBE8EF82-AF6B-429D-AE99-4150EBB97786}" dt="2021-03-05T10:52:01.697" v="772" actId="115"/>
          <ac:spMkLst>
            <pc:docMk/>
            <pc:sldMk cId="1788430342" sldId="302"/>
            <ac:spMk id="3" creationId="{00000000-0000-0000-0000-000000000000}"/>
          </ac:spMkLst>
        </pc:spChg>
        <pc:spChg chg="mod">
          <ac:chgData name="Aleksandrs Gutcaits" userId="86c377cb-e8ca-4644-976c-9cc4daf7f227" providerId="ADAL" clId="{EBE8EF82-AF6B-429D-AE99-4150EBB97786}" dt="2021-03-05T10:50:41.522" v="766" actId="1076"/>
          <ac:spMkLst>
            <pc:docMk/>
            <pc:sldMk cId="1788430342" sldId="302"/>
            <ac:spMk id="8" creationId="{91EDB60F-B415-4FF0-829C-D42A0DB3292A}"/>
          </ac:spMkLst>
        </pc:spChg>
        <pc:spChg chg="add mod">
          <ac:chgData name="Aleksandrs Gutcaits" userId="86c377cb-e8ca-4644-976c-9cc4daf7f227" providerId="ADAL" clId="{EBE8EF82-AF6B-429D-AE99-4150EBB97786}" dt="2021-03-05T11:06:13.175" v="1121" actId="20577"/>
          <ac:spMkLst>
            <pc:docMk/>
            <pc:sldMk cId="1788430342" sldId="302"/>
            <ac:spMk id="9" creationId="{897D9E80-DF3D-486E-8C8F-84D9B4B496A6}"/>
          </ac:spMkLst>
        </pc:spChg>
        <pc:spChg chg="add mod">
          <ac:chgData name="Aleksandrs Gutcaits" userId="86c377cb-e8ca-4644-976c-9cc4daf7f227" providerId="ADAL" clId="{EBE8EF82-AF6B-429D-AE99-4150EBB97786}" dt="2021-03-05T11:07:01.328" v="1127" actId="255"/>
          <ac:spMkLst>
            <pc:docMk/>
            <pc:sldMk cId="1788430342" sldId="302"/>
            <ac:spMk id="10" creationId="{BA4C0529-B55A-4CB9-B61B-C176E6CB9DDA}"/>
          </ac:spMkLst>
        </pc:spChg>
      </pc:sldChg>
      <pc:sldChg chg="new del">
        <pc:chgData name="Aleksandrs Gutcaits" userId="86c377cb-e8ca-4644-976c-9cc4daf7f227" providerId="ADAL" clId="{EBE8EF82-AF6B-429D-AE99-4150EBB97786}" dt="2021-03-05T05:02:08.899" v="6" actId="2696"/>
        <pc:sldMkLst>
          <pc:docMk/>
          <pc:sldMk cId="1974848573" sldId="303"/>
        </pc:sldMkLst>
      </pc:sldChg>
      <pc:sldChg chg="add del ord">
        <pc:chgData name="Aleksandrs Gutcaits" userId="86c377cb-e8ca-4644-976c-9cc4daf7f227" providerId="ADAL" clId="{EBE8EF82-AF6B-429D-AE99-4150EBB97786}" dt="2021-03-05T11:07:42.064" v="1129" actId="2696"/>
        <pc:sldMkLst>
          <pc:docMk/>
          <pc:sldMk cId="1088828155" sldId="304"/>
        </pc:sldMkLst>
      </pc:sldChg>
      <pc:sldChg chg="modSp add mod ord">
        <pc:chgData name="Aleksandrs Gutcaits" userId="86c377cb-e8ca-4644-976c-9cc4daf7f227" providerId="ADAL" clId="{EBE8EF82-AF6B-429D-AE99-4150EBB97786}" dt="2021-03-05T10:53:59.298" v="810" actId="20577"/>
        <pc:sldMkLst>
          <pc:docMk/>
          <pc:sldMk cId="3901072677" sldId="305"/>
        </pc:sldMkLst>
        <pc:spChg chg="mod">
          <ac:chgData name="Aleksandrs Gutcaits" userId="86c377cb-e8ca-4644-976c-9cc4daf7f227" providerId="ADAL" clId="{EBE8EF82-AF6B-429D-AE99-4150EBB97786}" dt="2021-03-05T10:49:28.076" v="744" actId="20577"/>
          <ac:spMkLst>
            <pc:docMk/>
            <pc:sldMk cId="3901072677" sldId="305"/>
            <ac:spMk id="2" creationId="{00000000-0000-0000-0000-000000000000}"/>
          </ac:spMkLst>
        </pc:spChg>
        <pc:spChg chg="mod">
          <ac:chgData name="Aleksandrs Gutcaits" userId="86c377cb-e8ca-4644-976c-9cc4daf7f227" providerId="ADAL" clId="{EBE8EF82-AF6B-429D-AE99-4150EBB97786}" dt="2021-03-05T09:04:37.149" v="287" actId="20577"/>
          <ac:spMkLst>
            <pc:docMk/>
            <pc:sldMk cId="3901072677" sldId="305"/>
            <ac:spMk id="3" creationId="{00000000-0000-0000-0000-000000000000}"/>
          </ac:spMkLst>
        </pc:spChg>
        <pc:spChg chg="mod">
          <ac:chgData name="Aleksandrs Gutcaits" userId="86c377cb-e8ca-4644-976c-9cc4daf7f227" providerId="ADAL" clId="{EBE8EF82-AF6B-429D-AE99-4150EBB97786}" dt="2021-03-05T09:04:43.257" v="288" actId="1076"/>
          <ac:spMkLst>
            <pc:docMk/>
            <pc:sldMk cId="3901072677" sldId="305"/>
            <ac:spMk id="8" creationId="{91EDB60F-B415-4FF0-829C-D42A0DB3292A}"/>
          </ac:spMkLst>
        </pc:spChg>
        <pc:spChg chg="mod">
          <ac:chgData name="Aleksandrs Gutcaits" userId="86c377cb-e8ca-4644-976c-9cc4daf7f227" providerId="ADAL" clId="{EBE8EF82-AF6B-429D-AE99-4150EBB97786}" dt="2021-03-05T09:20:05.708" v="310" actId="1076"/>
          <ac:spMkLst>
            <pc:docMk/>
            <pc:sldMk cId="3901072677" sldId="305"/>
            <ac:spMk id="9" creationId="{4B49D020-782C-4DF3-9A08-95C42B498A1B}"/>
          </ac:spMkLst>
        </pc:spChg>
        <pc:spChg chg="mod">
          <ac:chgData name="Aleksandrs Gutcaits" userId="86c377cb-e8ca-4644-976c-9cc4daf7f227" providerId="ADAL" clId="{EBE8EF82-AF6B-429D-AE99-4150EBB97786}" dt="2021-03-05T09:25:03.589" v="369" actId="113"/>
          <ac:spMkLst>
            <pc:docMk/>
            <pc:sldMk cId="3901072677" sldId="305"/>
            <ac:spMk id="10" creationId="{ECBAB2A4-0D6E-4006-9ABD-2CB86C2EF3EB}"/>
          </ac:spMkLst>
        </pc:spChg>
        <pc:spChg chg="mod">
          <ac:chgData name="Aleksandrs Gutcaits" userId="86c377cb-e8ca-4644-976c-9cc4daf7f227" providerId="ADAL" clId="{EBE8EF82-AF6B-429D-AE99-4150EBB97786}" dt="2021-03-05T10:53:59.298" v="810" actId="20577"/>
          <ac:spMkLst>
            <pc:docMk/>
            <pc:sldMk cId="3901072677" sldId="305"/>
            <ac:spMk id="11" creationId="{D75C63F8-C96E-4AFA-B8E6-918B76667033}"/>
          </ac:spMkLst>
        </pc:spChg>
        <pc:spChg chg="mod">
          <ac:chgData name="Aleksandrs Gutcaits" userId="86c377cb-e8ca-4644-976c-9cc4daf7f227" providerId="ADAL" clId="{EBE8EF82-AF6B-429D-AE99-4150EBB97786}" dt="2021-03-05T09:22:55.418" v="362" actId="1076"/>
          <ac:spMkLst>
            <pc:docMk/>
            <pc:sldMk cId="3901072677" sldId="305"/>
            <ac:spMk id="12" creationId="{ACDE77DB-2F15-4764-B9B4-747E19C56BF9}"/>
          </ac:spMkLst>
        </pc:spChg>
      </pc:sldChg>
      <pc:sldMasterChg chg="modSldLayout">
        <pc:chgData name="Aleksandrs Gutcaits" userId="86c377cb-e8ca-4644-976c-9cc4daf7f227" providerId="ADAL" clId="{EBE8EF82-AF6B-429D-AE99-4150EBB97786}" dt="2021-03-05T11:13:02.055" v="1138" actId="20577"/>
        <pc:sldMasterMkLst>
          <pc:docMk/>
          <pc:sldMasterMk cId="3472542669" sldId="2147483669"/>
        </pc:sldMasterMkLst>
        <pc:sldLayoutChg chg="modSp mod">
          <pc:chgData name="Aleksandrs Gutcaits" userId="86c377cb-e8ca-4644-976c-9cc4daf7f227" providerId="ADAL" clId="{EBE8EF82-AF6B-429D-AE99-4150EBB97786}" dt="2021-03-05T11:13:02.055" v="1138" actId="20577"/>
          <pc:sldLayoutMkLst>
            <pc:docMk/>
            <pc:sldMasterMk cId="3472542669" sldId="2147483669"/>
            <pc:sldLayoutMk cId="3341447600" sldId="2147483670"/>
          </pc:sldLayoutMkLst>
          <pc:spChg chg="mod">
            <ac:chgData name="Aleksandrs Gutcaits" userId="86c377cb-e8ca-4644-976c-9cc4daf7f227" providerId="ADAL" clId="{EBE8EF82-AF6B-429D-AE99-4150EBB97786}" dt="2021-03-05T11:13:02.055" v="1138" actId="20577"/>
            <ac:spMkLst>
              <pc:docMk/>
              <pc:sldMasterMk cId="3472542669" sldId="2147483669"/>
              <pc:sldLayoutMk cId="3341447600" sldId="2147483670"/>
              <ac:spMk id="5"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ACBA03-C172-448D-B83B-51798A48443E}" type="datetimeFigureOut">
              <a:rPr lang="en-US" smtClean="0"/>
              <a:t>3/5/2021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60B28-6E60-4C96-B409-5BAAEE884A81}" type="slidenum">
              <a:rPr lang="en-US" smtClean="0"/>
              <a:t>‹#›</a:t>
            </a:fld>
            <a:endParaRPr lang="en-US"/>
          </a:p>
        </p:txBody>
      </p:sp>
    </p:spTree>
    <p:extLst>
      <p:ext uri="{BB962C8B-B14F-4D97-AF65-F5344CB8AC3E}">
        <p14:creationId xmlns:p14="http://schemas.microsoft.com/office/powerpoint/2010/main" val="164231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1B51CB72-256E-5B44-8BC3-5F1CCC702579}" type="slidenum">
              <a:rPr lang="en-GB" smtClean="0"/>
              <a:t>1</a:t>
            </a:fld>
            <a:endParaRPr lang="en-GB" dirty="0"/>
          </a:p>
        </p:txBody>
      </p:sp>
      <p:sp>
        <p:nvSpPr>
          <p:cNvPr id="4" name="Slide Number Placeholder 3"/>
          <p:cNvSpPr>
            <a:spLocks noGrp="1"/>
          </p:cNvSpPr>
          <p:nvPr>
            <p:ph type="sldNum" sz="quarter" idx="5"/>
          </p:nvPr>
        </p:nvSpPr>
        <p:spPr/>
        <p:txBody>
          <a:bodyPr/>
          <a:lstStyle/>
          <a:p>
            <a:fld id="{E2EDDB9B-B01D-1E45-BBD7-C770DD4ED3F9}" type="slidenum">
              <a:rPr lang="en-GB" smtClean="0"/>
              <a:t>1</a:t>
            </a:fld>
            <a:endParaRPr lang="en-GB"/>
          </a:p>
        </p:txBody>
      </p:sp>
    </p:spTree>
    <p:extLst>
      <p:ext uri="{BB962C8B-B14F-4D97-AF65-F5344CB8AC3E}">
        <p14:creationId xmlns:p14="http://schemas.microsoft.com/office/powerpoint/2010/main" val="233402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8EB48B-A743-41E0-B32F-75DBF4A715FA}" type="datetime1">
              <a:rPr lang="en-US" smtClean="0"/>
              <a:t>3/5/2021</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144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BF20C2-1DB0-4475-8319-A6FE1A95A041}" type="datetime1">
              <a:rPr lang="en-US" smtClean="0"/>
              <a:t>3/5/2021</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878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302424-1C9A-4D88-AB01-6990C0C6DC11}" type="datetime1">
              <a:rPr lang="en-US" smtClean="0"/>
              <a:t>3/5/2021</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060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815900-346C-4D51-8297-547E7919C440}" type="datetime1">
              <a:rPr lang="en-US" smtClean="0"/>
              <a:t>3/5/2021</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433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63A32C-DD31-4D96-B71C-CECDBE789112}" type="datetime1">
              <a:rPr lang="en-US" smtClean="0"/>
              <a:t>3/5/2021</a:t>
            </a:fld>
            <a:endParaRPr lang="en-US" dirty="0"/>
          </a:p>
        </p:txBody>
      </p:sp>
      <p:sp>
        <p:nvSpPr>
          <p:cNvPr id="5" name="Footer Placeholder 4"/>
          <p:cNvSpPr>
            <a:spLocks noGrp="1"/>
          </p:cNvSpPr>
          <p:nvPr>
            <p:ph type="ftr" sz="quarter" idx="11"/>
          </p:nvPr>
        </p:nvSpPr>
        <p:spPr/>
        <p:txBody>
          <a:bodyPr/>
          <a:lstStyle/>
          <a:p>
            <a:r>
              <a:rPr lang="en-US"/>
              <a:t>(#)</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32236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8C30C8-FFAF-4052-8624-895D5008D6C7}" type="datetime1">
              <a:rPr lang="en-US" smtClean="0"/>
              <a:t>3/5/2021</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332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E3AEEE-09B4-4941-8D69-0F362DE38129}" type="datetime1">
              <a:rPr lang="en-US" smtClean="0"/>
              <a:t>3/5/2021</a:t>
            </a:fld>
            <a:endParaRPr lang="en-US" dirty="0"/>
          </a:p>
        </p:txBody>
      </p:sp>
      <p:sp>
        <p:nvSpPr>
          <p:cNvPr id="8" name="Footer Placeholder 7"/>
          <p:cNvSpPr>
            <a:spLocks noGrp="1"/>
          </p:cNvSpPr>
          <p:nvPr>
            <p:ph type="ftr" sz="quarter" idx="11"/>
          </p:nvPr>
        </p:nvSpPr>
        <p:spPr/>
        <p:txBody>
          <a:bodyPr/>
          <a:lstStyle/>
          <a:p>
            <a:r>
              <a:rPr lang="en-US"/>
              <a:t>(#)</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965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E3AE2BA-1CE2-481E-AE61-B0CA2F5EC075}" type="datetime1">
              <a:rPr lang="en-US" smtClean="0"/>
              <a:t>3/5/2021</a:t>
            </a:fld>
            <a:endParaRPr lang="en-US" dirty="0"/>
          </a:p>
        </p:txBody>
      </p:sp>
      <p:sp>
        <p:nvSpPr>
          <p:cNvPr id="4" name="Footer Placeholder 3"/>
          <p:cNvSpPr>
            <a:spLocks noGrp="1"/>
          </p:cNvSpPr>
          <p:nvPr>
            <p:ph type="ftr" sz="quarter" idx="11"/>
          </p:nvPr>
        </p:nvSpPr>
        <p:spPr/>
        <p:txBody>
          <a:bodyPr/>
          <a:lstStyle/>
          <a:p>
            <a:r>
              <a:rPr lang="en-US"/>
              <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7263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0CE75-58C5-404D-AD13-731E8372059D}" type="datetime1">
              <a:rPr lang="en-US" smtClean="0"/>
              <a:t>3/5/2021</a:t>
            </a:fld>
            <a:endParaRPr lang="en-US" dirty="0"/>
          </a:p>
        </p:txBody>
      </p:sp>
      <p:sp>
        <p:nvSpPr>
          <p:cNvPr id="3" name="Footer Placeholder 2"/>
          <p:cNvSpPr>
            <a:spLocks noGrp="1"/>
          </p:cNvSpPr>
          <p:nvPr>
            <p:ph type="ftr" sz="quarter" idx="11"/>
          </p:nvPr>
        </p:nvSpPr>
        <p:spPr/>
        <p:txBody>
          <a:bodyPr/>
          <a:lstStyle/>
          <a:p>
            <a:r>
              <a:rPr lang="en-US"/>
              <a:t>(#)</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020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1F60E8-9ABC-492C-8E94-EFD2BEDBA617}" type="datetime1">
              <a:rPr lang="en-US" smtClean="0"/>
              <a:t>3/5/2021</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5651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66D95A-CA78-46DE-89BE-6FDD51A463C4}" type="datetime1">
              <a:rPr lang="en-US" smtClean="0"/>
              <a:t>3/5/2021</a:t>
            </a:fld>
            <a:endParaRPr lang="en-US" dirty="0"/>
          </a:p>
        </p:txBody>
      </p:sp>
      <p:sp>
        <p:nvSpPr>
          <p:cNvPr id="6" name="Footer Placeholder 5"/>
          <p:cNvSpPr>
            <a:spLocks noGrp="1"/>
          </p:cNvSpPr>
          <p:nvPr>
            <p:ph type="ftr" sz="quarter" idx="11"/>
          </p:nvPr>
        </p:nvSpPr>
        <p:spPr/>
        <p:txBody>
          <a:bodyPr/>
          <a:lstStyle/>
          <a:p>
            <a:r>
              <a:rPr lang="en-US"/>
              <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7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523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00AE4-8BAD-453C-836A-6B14EF65E561}" type="datetime1">
              <a:rPr lang="en-US" smtClean="0"/>
              <a:t>3/5/2021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25426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ctr" defTabSz="914400" rtl="0" eaLnBrk="1" latinLnBrk="0" hangingPunct="1">
        <a:lnSpc>
          <a:spcPct val="9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ocs.nvidia.com/ngc/ngc-overview/index.html" TargetMode="External"/><Relationship Id="rId2" Type="http://schemas.openxmlformats.org/officeDocument/2006/relationships/hyperlink" Target="https://docs.nvidia.com/ngc/ngc-catalog-user-guide/index.html#ngc-catalog-containers" TargetMode="External"/><Relationship Id="rId1" Type="http://schemas.openxmlformats.org/officeDocument/2006/relationships/slideLayout" Target="../slideLayouts/slideLayout2.xml"/><Relationship Id="rId5" Type="http://schemas.openxmlformats.org/officeDocument/2006/relationships/hyperlink" Target="https://hub.docker.com/" TargetMode="External"/><Relationship Id="rId4" Type="http://schemas.openxmlformats.org/officeDocument/2006/relationships/hyperlink" Target="https://en.wikipedia.org/wiki/List_of_Nvidia_graphics_processing_units#Tesl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eveloper.nvidia.com/cuda-gpus" TargetMode="External"/><Relationship Id="rId2" Type="http://schemas.openxmlformats.org/officeDocument/2006/relationships/hyperlink" Target="https://docs.nvidia.com/cuda/pdf/CUDA_C_Programming_Guide.pdf" TargetMode="External"/><Relationship Id="rId1" Type="http://schemas.openxmlformats.org/officeDocument/2006/relationships/slideLayout" Target="../slideLayouts/slideLayout2.xml"/><Relationship Id="rId4" Type="http://schemas.openxmlformats.org/officeDocument/2006/relationships/hyperlink" Target="https://docs.nvidia.com/deeplearning/frameworks/support-matrix/index.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ylabs.io/guides/3.2/user-guide/" TargetMode="External"/><Relationship Id="rId2" Type="http://schemas.openxmlformats.org/officeDocument/2006/relationships/hyperlink" Target="https://www.sylabs.io/docs/" TargetMode="External"/><Relationship Id="rId1" Type="http://schemas.openxmlformats.org/officeDocument/2006/relationships/slideLayout" Target="../slideLayouts/slideLayout2.xml"/><Relationship Id="rId5" Type="http://schemas.openxmlformats.org/officeDocument/2006/relationships/hyperlink" Target="https://docs.nvidia.com/deeplearning/frameworks/support-matrix/index.html#framework-matrix-2020" TargetMode="External"/><Relationship Id="rId4" Type="http://schemas.openxmlformats.org/officeDocument/2006/relationships/hyperlink" Target="https://sylabs.io/guides/3.2/user-guide/quick_start.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ylabs.io/guides/3.2/user-guide/quick_start.html" TargetMode="External"/><Relationship Id="rId3" Type="http://schemas.openxmlformats.org/officeDocument/2006/relationships/hyperlink" Target="https://hub.docker.com/" TargetMode="External"/><Relationship Id="rId7" Type="http://schemas.openxmlformats.org/officeDocument/2006/relationships/hyperlink" Target="https://sylabs.io/guides/3.2/user-guide/" TargetMode="External"/><Relationship Id="rId2" Type="http://schemas.openxmlformats.org/officeDocument/2006/relationships/hyperlink" Target="https://cloud.sylabs.io/library" TargetMode="External"/><Relationship Id="rId1" Type="http://schemas.openxmlformats.org/officeDocument/2006/relationships/slideLayout" Target="../slideLayouts/slideLayout2.xml"/><Relationship Id="rId6" Type="http://schemas.openxmlformats.org/officeDocument/2006/relationships/hyperlink" Target="https://www.sylabs.io/docs/" TargetMode="External"/><Relationship Id="rId5" Type="http://schemas.openxmlformats.org/officeDocument/2006/relationships/hyperlink" Target="https://ngc.nvidia.com/" TargetMode="External"/><Relationship Id="rId4" Type="http://schemas.openxmlformats.org/officeDocument/2006/relationships/hyperlink" Target="https://singularity-hub.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2315-8653-EA4C-998D-A1512838AE07}"/>
              </a:ext>
            </a:extLst>
          </p:cNvPr>
          <p:cNvSpPr>
            <a:spLocks noGrp="1"/>
          </p:cNvSpPr>
          <p:nvPr>
            <p:ph type="ctrTitle"/>
          </p:nvPr>
        </p:nvSpPr>
        <p:spPr>
          <a:xfrm>
            <a:off x="5917150" y="2874561"/>
            <a:ext cx="5576350" cy="1108878"/>
          </a:xfrm>
        </p:spPr>
        <p:txBody>
          <a:bodyPr anchor="b">
            <a:normAutofit/>
          </a:bodyPr>
          <a:lstStyle/>
          <a:p>
            <a:r>
              <a:rPr lang="en-GB" sz="2800" dirty="0">
                <a:solidFill>
                  <a:schemeClr val="accent1">
                    <a:lumMod val="75000"/>
                  </a:schemeClr>
                </a:solidFill>
              </a:rPr>
              <a:t>Singularity GPU Containers Options</a:t>
            </a:r>
            <a:r>
              <a:rPr lang="en-GB" sz="3200" b="0" dirty="0">
                <a:latin typeface="Calibri" panose="020F0502020204030204" pitchFamily="34" charset="0"/>
                <a:cs typeface="Calibri" panose="020F0502020204030204" pitchFamily="34" charset="0"/>
              </a:rPr>
              <a:t> </a:t>
            </a:r>
          </a:p>
        </p:txBody>
      </p:sp>
      <p:pic>
        <p:nvPicPr>
          <p:cNvPr id="10" name="Picture 9">
            <a:extLst>
              <a:ext uri="{FF2B5EF4-FFF2-40B4-BE49-F238E27FC236}">
                <a16:creationId xmlns:a16="http://schemas.microsoft.com/office/drawing/2014/main" id="{28831C57-AB47-6947-9D15-54B7856DA7F1}"/>
              </a:ext>
            </a:extLst>
          </p:cNvPr>
          <p:cNvPicPr>
            <a:picLocks noChangeAspect="1"/>
          </p:cNvPicPr>
          <p:nvPr/>
        </p:nvPicPr>
        <p:blipFill rotWithShape="1">
          <a:blip r:embed="rId3"/>
          <a:srcRect l="34525" r="16064"/>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0" name="TextBox 39">
            <a:extLst>
              <a:ext uri="{FF2B5EF4-FFF2-40B4-BE49-F238E27FC236}">
                <a16:creationId xmlns:a16="http://schemas.microsoft.com/office/drawing/2014/main" id="{2B1B4EB7-E1E8-A44B-BD3A-70474AFE2620}"/>
              </a:ext>
            </a:extLst>
          </p:cNvPr>
          <p:cNvSpPr txBox="1"/>
          <p:nvPr/>
        </p:nvSpPr>
        <p:spPr>
          <a:xfrm>
            <a:off x="5917150" y="5752532"/>
            <a:ext cx="5039988" cy="707886"/>
          </a:xfrm>
          <a:prstGeom prst="rect">
            <a:avLst/>
          </a:prstGeom>
          <a:noFill/>
        </p:spPr>
        <p:txBody>
          <a:bodyPr wrap="square" rtlCol="0">
            <a:spAutoFit/>
          </a:bodyPr>
          <a:lstStyle/>
          <a:p>
            <a:pPr marL="342900" indent="-342900">
              <a:buAutoNum type="alphaUcPeriod"/>
            </a:pPr>
            <a:r>
              <a:rPr lang="en-GB" sz="2000" dirty="0">
                <a:solidFill>
                  <a:schemeClr val="accent1">
                    <a:lumMod val="75000"/>
                  </a:schemeClr>
                </a:solidFill>
                <a:ea typeface="+mj-ea"/>
                <a:cs typeface="+mj-cs"/>
              </a:rPr>
              <a:t>Gutcaits, </a:t>
            </a:r>
            <a:r>
              <a:rPr lang="en-GB" sz="2000" dirty="0" err="1">
                <a:solidFill>
                  <a:schemeClr val="accent1">
                    <a:lumMod val="75000"/>
                  </a:schemeClr>
                </a:solidFill>
                <a:ea typeface="+mj-ea"/>
                <a:cs typeface="+mj-cs"/>
              </a:rPr>
              <a:t>Dr.</a:t>
            </a:r>
            <a:r>
              <a:rPr lang="en-GB" sz="2000" dirty="0">
                <a:solidFill>
                  <a:schemeClr val="accent1">
                    <a:lumMod val="75000"/>
                  </a:schemeClr>
                </a:solidFill>
                <a:ea typeface="+mj-ea"/>
                <a:cs typeface="+mj-cs"/>
              </a:rPr>
              <a:t> chem. </a:t>
            </a:r>
          </a:p>
          <a:p>
            <a:r>
              <a:rPr lang="en-GB" sz="2000" dirty="0">
                <a:solidFill>
                  <a:schemeClr val="accent1">
                    <a:lumMod val="75000"/>
                  </a:schemeClr>
                </a:solidFill>
                <a:ea typeface="+mj-ea"/>
                <a:cs typeface="+mj-cs"/>
              </a:rPr>
              <a:t>2021-03-05</a:t>
            </a:r>
          </a:p>
        </p:txBody>
      </p:sp>
      <p:sp>
        <p:nvSpPr>
          <p:cNvPr id="4" name="Slide Number Placeholder 3">
            <a:extLst>
              <a:ext uri="{FF2B5EF4-FFF2-40B4-BE49-F238E27FC236}">
                <a16:creationId xmlns:a16="http://schemas.microsoft.com/office/drawing/2014/main" id="{68BD28D1-09E5-47AC-978A-C38C58527FA8}"/>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64905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GPU Singularity Containers</a:t>
            </a:r>
          </a:p>
        </p:txBody>
      </p:sp>
      <p:sp>
        <p:nvSpPr>
          <p:cNvPr id="3" name="Content Placeholder 2"/>
          <p:cNvSpPr>
            <a:spLocks noGrp="1"/>
          </p:cNvSpPr>
          <p:nvPr>
            <p:ph idx="1"/>
          </p:nvPr>
        </p:nvSpPr>
        <p:spPr>
          <a:xfrm>
            <a:off x="392853" y="1068232"/>
            <a:ext cx="5703147" cy="3508653"/>
          </a:xfrm>
          <a:solidFill>
            <a:schemeClr val="bg2">
              <a:lumMod val="75000"/>
              <a:alpha val="26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marL="0" indent="0" eaLnBrk="0" fontAlgn="base" hangingPunct="0">
              <a:lnSpc>
                <a:spcPct val="100000"/>
              </a:lnSpc>
              <a:spcBef>
                <a:spcPct val="0"/>
              </a:spcBef>
              <a:spcAft>
                <a:spcPct val="0"/>
              </a:spcAft>
              <a:buNone/>
            </a:pPr>
            <a:r>
              <a:rPr lang="en-US" sz="1800"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NGC Catalog</a:t>
            </a:r>
            <a:endParaRPr lang="en-US" sz="1800" b="1"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endParaRPr>
          </a:p>
          <a:p>
            <a:pPr marL="0" indent="0" eaLnBrk="0" fontAlgn="base" hangingPunct="0">
              <a:lnSpc>
                <a:spcPct val="100000"/>
              </a:lnSpc>
              <a:spcBef>
                <a:spcPct val="0"/>
              </a:spcBef>
              <a:spcAft>
                <a:spcPct val="0"/>
              </a:spcAft>
              <a:buNone/>
            </a:pPr>
            <a:endParaRPr lang="en-US" altLang="en-US" sz="1200" b="1" dirty="0">
              <a:solidFill>
                <a:srgbClr val="002060"/>
              </a:solidFill>
              <a:latin typeface="Calibri" panose="020F0502020204030204" pitchFamily="34" charset="0"/>
              <a:cs typeface="Calibri" panose="020F0502020204030204" pitchFamily="34" charset="0"/>
            </a:endParaRPr>
          </a:p>
          <a:p>
            <a:pPr algn="just" eaLnBrk="0" fontAlgn="base" hangingPunct="0">
              <a:lnSpc>
                <a:spcPct val="100000"/>
              </a:lnSpc>
              <a:spcBef>
                <a:spcPct val="0"/>
              </a:spcBef>
              <a:spcAft>
                <a:spcPct val="0"/>
              </a:spcAft>
            </a:pPr>
            <a:r>
              <a:rPr lang="en-US" altLang="en-US" sz="1600" dirty="0">
                <a:solidFill>
                  <a:srgbClr val="002060"/>
                </a:solidFill>
                <a:latin typeface="Calibri" panose="020F0502020204030204" pitchFamily="34" charset="0"/>
                <a:cs typeface="Calibri" panose="020F0502020204030204" pitchFamily="34" charset="0"/>
              </a:rPr>
              <a:t>NGC (NVIDIA GPU-Accelerated Containers) offers a comprehensive catalog of GPU-accelerated software for Deep Learning, HPC and Visualization applications.</a:t>
            </a:r>
          </a:p>
          <a:p>
            <a:pPr marL="0" indent="0" algn="just" eaLnBrk="0" fontAlgn="base" hangingPunct="0">
              <a:lnSpc>
                <a:spcPct val="100000"/>
              </a:lnSpc>
              <a:spcBef>
                <a:spcPct val="0"/>
              </a:spcBef>
              <a:spcAft>
                <a:spcPct val="0"/>
              </a:spcAft>
              <a:buNone/>
            </a:pPr>
            <a:r>
              <a:rPr lang="en-US" altLang="en-US" sz="1600" dirty="0">
                <a:solidFill>
                  <a:srgbClr val="002060"/>
                </a:solidFill>
                <a:latin typeface="Calibri" panose="020F0502020204030204" pitchFamily="34" charset="0"/>
                <a:cs typeface="Calibri" panose="020F0502020204030204" pitchFamily="34" charset="0"/>
              </a:rPr>
              <a:t> </a:t>
            </a:r>
          </a:p>
          <a:p>
            <a:pPr algn="just" eaLnBrk="0" fontAlgn="base" hangingPunct="0">
              <a:lnSpc>
                <a:spcPct val="100000"/>
              </a:lnSpc>
              <a:spcBef>
                <a:spcPct val="0"/>
              </a:spcBef>
              <a:spcAft>
                <a:spcPct val="0"/>
              </a:spcAft>
            </a:pPr>
            <a:r>
              <a:rPr lang="en-US" altLang="en-US" sz="1600" dirty="0">
                <a:solidFill>
                  <a:srgbClr val="002060"/>
                </a:solidFill>
                <a:latin typeface="Calibri" panose="020F0502020204030204" pitchFamily="34" charset="0"/>
                <a:cs typeface="Calibri" panose="020F0502020204030204" pitchFamily="34" charset="0"/>
              </a:rPr>
              <a:t>Consists of containers, pre-trained models, Helm charts for Kubernetes deployments and industry specific AI toolkits with SDK</a:t>
            </a:r>
          </a:p>
          <a:p>
            <a:pPr algn="just" eaLnBrk="0" fontAlgn="base" hangingPunct="0">
              <a:lnSpc>
                <a:spcPct val="100000"/>
              </a:lnSpc>
              <a:spcBef>
                <a:spcPct val="0"/>
              </a:spcBef>
              <a:spcAft>
                <a:spcPct val="0"/>
              </a:spcAft>
            </a:pPr>
            <a:endParaRPr lang="en-US" altLang="en-US" sz="1600" dirty="0">
              <a:solidFill>
                <a:srgbClr val="002060"/>
              </a:solidFill>
              <a:latin typeface="Calibri" panose="020F0502020204030204" pitchFamily="34" charset="0"/>
              <a:cs typeface="Calibri" panose="020F0502020204030204" pitchFamily="34" charset="0"/>
            </a:endParaRPr>
          </a:p>
          <a:p>
            <a:pPr algn="just" eaLnBrk="0" fontAlgn="base" hangingPunct="0">
              <a:lnSpc>
                <a:spcPct val="100000"/>
              </a:lnSpc>
              <a:spcBef>
                <a:spcPct val="0"/>
              </a:spcBef>
              <a:spcAft>
                <a:spcPct val="0"/>
              </a:spcAft>
            </a:pPr>
            <a:r>
              <a:rPr lang="en-US" altLang="en-US" sz="1600" dirty="0">
                <a:solidFill>
                  <a:srgbClr val="002060"/>
                </a:solidFill>
                <a:latin typeface="Calibri" panose="020F0502020204030204" pitchFamily="34" charset="0"/>
                <a:cs typeface="Calibri" panose="020F0502020204030204" pitchFamily="34" charset="0"/>
              </a:rPr>
              <a:t>Guest Access  and Authenticated Access</a:t>
            </a:r>
          </a:p>
          <a:p>
            <a:pPr marL="0" indent="0" algn="just" eaLnBrk="0" fontAlgn="base" hangingPunct="0">
              <a:lnSpc>
                <a:spcPct val="100000"/>
              </a:lnSpc>
              <a:spcBef>
                <a:spcPct val="0"/>
              </a:spcBef>
              <a:spcAft>
                <a:spcPct val="0"/>
              </a:spcAft>
              <a:buNone/>
            </a:pPr>
            <a:endParaRPr lang="en-US" altLang="en-US" sz="1600" dirty="0">
              <a:solidFill>
                <a:srgbClr val="002060"/>
              </a:solidFill>
              <a:latin typeface="Calibri" panose="020F0502020204030204" pitchFamily="34" charset="0"/>
              <a:cs typeface="Calibri" panose="020F0502020204030204" pitchFamily="34" charset="0"/>
            </a:endParaRPr>
          </a:p>
          <a:p>
            <a:pPr algn="just" eaLnBrk="0" fontAlgn="base" hangingPunct="0">
              <a:lnSpc>
                <a:spcPct val="100000"/>
              </a:lnSpc>
              <a:spcBef>
                <a:spcPct val="0"/>
              </a:spcBef>
              <a:spcAft>
                <a:spcPct val="0"/>
              </a:spcAft>
            </a:pPr>
            <a:r>
              <a:rPr lang="en-US" altLang="en-US" sz="1600" b="1" dirty="0">
                <a:solidFill>
                  <a:srgbClr val="002060"/>
                </a:solidFill>
                <a:latin typeface="Calibri" panose="020F0502020204030204" pitchFamily="34" charset="0"/>
                <a:cs typeface="Calibri" panose="020F0502020204030204" pitchFamily="34" charset="0"/>
              </a:rPr>
              <a:t>GPUs compatible with NGC: </a:t>
            </a:r>
            <a:r>
              <a:rPr lang="en-US" altLang="en-US" sz="1600" b="1" dirty="0">
                <a:solidFill>
                  <a:srgbClr val="FF0000"/>
                </a:solidFill>
                <a:latin typeface="Calibri" panose="020F0502020204030204" pitchFamily="34" charset="0"/>
                <a:cs typeface="Calibri" panose="020F0502020204030204" pitchFamily="34" charset="0"/>
              </a:rPr>
              <a:t>V100</a:t>
            </a:r>
            <a:r>
              <a:rPr lang="en-US" altLang="en-US" sz="1600" b="1" dirty="0">
                <a:solidFill>
                  <a:srgbClr val="002060"/>
                </a:solidFill>
                <a:latin typeface="Calibri" panose="020F0502020204030204" pitchFamily="34" charset="0"/>
                <a:cs typeface="Calibri" panose="020F0502020204030204" pitchFamily="34" charset="0"/>
              </a:rPr>
              <a:t>, A100, T4, Jetson, RTX Quadro</a:t>
            </a:r>
            <a:r>
              <a:rPr lang="en-US" altLang="en-US" sz="1600" dirty="0">
                <a:solidFill>
                  <a:srgbClr val="002060"/>
                </a:solidFill>
                <a:latin typeface="Calibri" panose="020F0502020204030204" pitchFamily="34" charset="0"/>
                <a:cs typeface="Calibri" panose="020F0502020204030204" pitchFamily="34" charset="0"/>
              </a:rPr>
              <a:t>. </a:t>
            </a:r>
          </a:p>
        </p:txBody>
      </p:sp>
      <p:sp>
        <p:nvSpPr>
          <p:cNvPr id="6" name="TextBox 5"/>
          <p:cNvSpPr txBox="1"/>
          <p:nvPr/>
        </p:nvSpPr>
        <p:spPr>
          <a:xfrm>
            <a:off x="1201783" y="4976949"/>
            <a:ext cx="1397726" cy="369332"/>
          </a:xfrm>
          <a:prstGeom prst="rect">
            <a:avLst/>
          </a:prstGeom>
          <a:noFill/>
        </p:spPr>
        <p:txBody>
          <a:bodyPr wrap="square" rtlCol="0">
            <a:spAutoFit/>
          </a:bodyPr>
          <a:lstStyle/>
          <a:p>
            <a:endParaRPr lang="en-US" dirty="0"/>
          </a:p>
        </p:txBody>
      </p:sp>
      <p:sp>
        <p:nvSpPr>
          <p:cNvPr id="7" name="TextBox 6"/>
          <p:cNvSpPr txBox="1"/>
          <p:nvPr/>
        </p:nvSpPr>
        <p:spPr>
          <a:xfrm>
            <a:off x="7615646" y="6075432"/>
            <a:ext cx="1397726" cy="369332"/>
          </a:xfrm>
          <a:prstGeom prst="rect">
            <a:avLst/>
          </a:prstGeom>
          <a:noFill/>
        </p:spPr>
        <p:txBody>
          <a:bodyPr wrap="square" rtlCol="0">
            <a:spAutoFit/>
          </a:bodyPr>
          <a:lstStyle/>
          <a:p>
            <a:endParaRPr lang="en-US" dirty="0"/>
          </a:p>
        </p:txBody>
      </p:sp>
      <p:sp>
        <p:nvSpPr>
          <p:cNvPr id="9" name="TextBox 8"/>
          <p:cNvSpPr txBox="1"/>
          <p:nvPr/>
        </p:nvSpPr>
        <p:spPr>
          <a:xfrm>
            <a:off x="392853" y="6121645"/>
            <a:ext cx="7972934" cy="307777"/>
          </a:xfrm>
          <a:prstGeom prst="rect">
            <a:avLst/>
          </a:prstGeom>
          <a:noFill/>
        </p:spPr>
        <p:txBody>
          <a:bodyPr wrap="square" rtlCol="0">
            <a:spAutoFit/>
          </a:bodyPr>
          <a:lstStyle/>
          <a:p>
            <a:r>
              <a:rPr lang="en-US" sz="1400" dirty="0">
                <a:solidFill>
                  <a:srgbClr val="002060"/>
                </a:solidFill>
              </a:rPr>
              <a:t>For Future reading:  </a:t>
            </a:r>
            <a:r>
              <a:rPr lang="en-US" sz="1400" dirty="0">
                <a:solidFill>
                  <a:srgbClr val="002060"/>
                </a:solidFill>
                <a:hlinkClick r:id="rId3"/>
              </a:rPr>
              <a:t>NVIDIA Cloud Documentation</a:t>
            </a:r>
            <a:r>
              <a:rPr lang="en-US" sz="1400" dirty="0">
                <a:solidFill>
                  <a:srgbClr val="002060"/>
                </a:solidFill>
              </a:rPr>
              <a:t>, </a:t>
            </a:r>
            <a:r>
              <a:rPr lang="en-US" sz="14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4"/>
              </a:rPr>
              <a:t>List of Nvidia graphics processing units</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9F2DACA2-7511-4D27-A00A-3DE2A91EF6B1}"/>
              </a:ext>
            </a:extLst>
          </p:cNvPr>
          <p:cNvSpPr txBox="1">
            <a:spLocks/>
          </p:cNvSpPr>
          <p:nvPr/>
        </p:nvSpPr>
        <p:spPr>
          <a:xfrm>
            <a:off x="6172199" y="1063645"/>
            <a:ext cx="5703146" cy="3539430"/>
          </a:xfrm>
          <a:prstGeom prst="rect">
            <a:avLst/>
          </a:prstGeom>
          <a:solidFill>
            <a:schemeClr val="bg2">
              <a:lumMod val="75000"/>
              <a:alpha val="26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marR="0" lvl="0" indent="0" algn="just" defTabSz="914400" eaLnBrk="0" fontAlgn="base" hangingPunct="0">
              <a:lnSpc>
                <a:spcPct val="100000"/>
              </a:lnSpc>
              <a:spcBef>
                <a:spcPct val="0"/>
              </a:spcBef>
              <a:spcAft>
                <a:spcPct val="0"/>
              </a:spcAft>
              <a:buClrTx/>
              <a:buSzTx/>
              <a:buFontTx/>
              <a:buNone/>
              <a:tabLst/>
              <a:defRPr kumimoji="0" sz="1200" b="1" i="0" u="none" strike="noStrike" cap="none" spc="0" normalizeH="0" baseline="0">
                <a:ln>
                  <a:noFill/>
                </a:ln>
                <a:solidFill>
                  <a:prstClr val="black"/>
                </a:solidFill>
                <a:effectLst/>
                <a:uLnTx/>
                <a:uFillTx/>
                <a:latin typeface="Times New Roman"/>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defRPr/>
            </a:pPr>
            <a:r>
              <a:rPr lang="en-US" altLang="en-US" sz="1800" dirty="0">
                <a:solidFill>
                  <a:srgbClr val="002060"/>
                </a:solidFill>
                <a:latin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Docker Hub</a:t>
            </a:r>
            <a:endParaRPr lang="en-US" altLang="en-US" sz="1800" dirty="0">
              <a:solidFill>
                <a:srgbClr val="002060"/>
              </a:solidFill>
              <a:latin typeface="Times New Roman" panose="02020603050405020304" pitchFamily="18" charset="0"/>
              <a:cs typeface="Arial" panose="020B0604020202020204" pitchFamily="34" charset="0"/>
            </a:endParaRPr>
          </a:p>
          <a:p>
            <a:pPr algn="l">
              <a:buFont typeface="Arial" panose="020B0604020202020204" pitchFamily="34" charset="0"/>
              <a:defRPr/>
            </a:pPr>
            <a:endParaRPr lang="en-US" altLang="en-US" b="0" dirty="0">
              <a:solidFill>
                <a:srgbClr val="002060"/>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defRPr/>
            </a:pPr>
            <a:r>
              <a:rPr lang="en-US" altLang="en-US" sz="1600" b="0" dirty="0">
                <a:solidFill>
                  <a:srgbClr val="002060"/>
                </a:solidFill>
                <a:latin typeface="Calibri" panose="020F0502020204030204" pitchFamily="34" charset="0"/>
                <a:cs typeface="Calibri" panose="020F0502020204030204" pitchFamily="34" charset="0"/>
              </a:rPr>
              <a:t>Official Docker images for the machine learning framework</a:t>
            </a:r>
          </a:p>
          <a:p>
            <a:pPr algn="l">
              <a:defRPr/>
            </a:pPr>
            <a:endParaRPr lang="en-US" altLang="en-US" sz="1600" b="0" dirty="0">
              <a:solidFill>
                <a:srgbClr val="002060"/>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defRPr/>
            </a:pPr>
            <a:r>
              <a:rPr lang="en-US" altLang="en-US" sz="1600" b="0" dirty="0">
                <a:solidFill>
                  <a:srgbClr val="002060"/>
                </a:solidFill>
                <a:latin typeface="Calibri" panose="020F0502020204030204" pitchFamily="34" charset="0"/>
                <a:cs typeface="Calibri" panose="020F0502020204030204" pitchFamily="34" charset="0"/>
              </a:rPr>
              <a:t>Containers with GPU support marked “-</a:t>
            </a:r>
            <a:r>
              <a:rPr lang="en-US" altLang="en-US" sz="1600" b="0" dirty="0" err="1">
                <a:solidFill>
                  <a:srgbClr val="002060"/>
                </a:solidFill>
                <a:latin typeface="Calibri" panose="020F0502020204030204" pitchFamily="34" charset="0"/>
                <a:cs typeface="Calibri" panose="020F0502020204030204" pitchFamily="34" charset="0"/>
              </a:rPr>
              <a:t>gpu</a:t>
            </a:r>
            <a:r>
              <a:rPr lang="en-US" altLang="en-US" sz="1600" b="0" dirty="0">
                <a:solidFill>
                  <a:srgbClr val="002060"/>
                </a:solidFill>
                <a:latin typeface="Calibri" panose="020F0502020204030204" pitchFamily="34" charset="0"/>
                <a:cs typeface="Calibri" panose="020F0502020204030204" pitchFamily="34" charset="0"/>
              </a:rPr>
              <a:t>”</a:t>
            </a:r>
          </a:p>
          <a:p>
            <a:pPr algn="l">
              <a:defRPr/>
            </a:pPr>
            <a:endParaRPr lang="en-US" altLang="en-US" sz="1600" b="0" dirty="0">
              <a:solidFill>
                <a:srgbClr val="002060"/>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defRPr/>
            </a:pPr>
            <a:r>
              <a:rPr lang="en-US" altLang="en-US" sz="1600" b="0" dirty="0">
                <a:solidFill>
                  <a:srgbClr val="002060"/>
                </a:solidFill>
                <a:latin typeface="Calibri" panose="020F0502020204030204" pitchFamily="34" charset="0"/>
                <a:cs typeface="Calibri" panose="020F0502020204030204" pitchFamily="34" charset="0"/>
              </a:rPr>
              <a:t>Usually, Guest Access</a:t>
            </a:r>
          </a:p>
          <a:p>
            <a:pPr marL="285750" indent="-285750" algn="l">
              <a:buFont typeface="Arial" panose="020B0604020202020204" pitchFamily="34" charset="0"/>
              <a:buChar char="•"/>
              <a:defRPr/>
            </a:pPr>
            <a:endParaRPr lang="en-US" altLang="en-US" sz="1600" b="0" dirty="0">
              <a:solidFill>
                <a:srgbClr val="002060"/>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defRPr/>
            </a:pPr>
            <a:endParaRPr lang="en-US" altLang="en-US" sz="1600" b="0" dirty="0">
              <a:solidFill>
                <a:srgbClr val="002060"/>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defRPr/>
            </a:pPr>
            <a:endParaRPr lang="en-US" altLang="en-US" sz="1600" b="0" dirty="0">
              <a:solidFill>
                <a:srgbClr val="002060"/>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defRPr/>
            </a:pPr>
            <a:endParaRPr lang="en-US" altLang="en-US" sz="1600" b="0" dirty="0">
              <a:solidFill>
                <a:srgbClr val="002060"/>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defRPr/>
            </a:pPr>
            <a:endParaRPr lang="en-US" altLang="en-US" sz="1600" b="0" dirty="0">
              <a:solidFill>
                <a:srgbClr val="002060"/>
              </a:solidFill>
              <a:latin typeface="Calibri" panose="020F0502020204030204" pitchFamily="34" charset="0"/>
              <a:cs typeface="Calibri" panose="020F0502020204030204" pitchFamily="34" charset="0"/>
            </a:endParaRPr>
          </a:p>
          <a:p>
            <a:pPr algn="l">
              <a:defRPr/>
            </a:pPr>
            <a:endParaRPr lang="en-US" altLang="en-US" sz="1600" b="0" dirty="0">
              <a:solidFill>
                <a:srgbClr val="002060"/>
              </a:solidFill>
              <a:latin typeface="Calibri" panose="020F0502020204030204" pitchFamily="34" charset="0"/>
              <a:cs typeface="Calibri" panose="020F0502020204030204" pitchFamily="34" charset="0"/>
            </a:endParaRPr>
          </a:p>
          <a:p>
            <a:pPr algn="l">
              <a:defRPr/>
            </a:pPr>
            <a:endParaRPr lang="en-US" altLang="en-US" sz="1800" dirty="0">
              <a:solidFill>
                <a:srgbClr val="002060"/>
              </a:solidFill>
              <a:latin typeface="Times New Roman" panose="02020603050405020304" pitchFamily="18" charset="0"/>
              <a:cs typeface="Arial" panose="020B0604020202020204" pitchFamily="34" charset="0"/>
            </a:endParaRPr>
          </a:p>
        </p:txBody>
      </p:sp>
      <p:sp>
        <p:nvSpPr>
          <p:cNvPr id="12" name="Content Placeholder 2">
            <a:extLst>
              <a:ext uri="{FF2B5EF4-FFF2-40B4-BE49-F238E27FC236}">
                <a16:creationId xmlns:a16="http://schemas.microsoft.com/office/drawing/2014/main" id="{50D10ED0-B552-4B5E-9669-74AE6C2699E4}"/>
              </a:ext>
            </a:extLst>
          </p:cNvPr>
          <p:cNvSpPr txBox="1">
            <a:spLocks/>
          </p:cNvSpPr>
          <p:nvPr/>
        </p:nvSpPr>
        <p:spPr>
          <a:xfrm>
            <a:off x="392853" y="4638417"/>
            <a:ext cx="11558693" cy="276999"/>
          </a:xfrm>
          <a:prstGeom prst="rect">
            <a:avLst/>
          </a:prstGeom>
          <a:solidFill>
            <a:schemeClr val="bg2">
              <a:lumMod val="75000"/>
              <a:alpha val="26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eaLnBrk="0" fontAlgn="base" hangingPunct="0">
              <a:lnSpc>
                <a:spcPct val="100000"/>
              </a:lnSpc>
              <a:spcBef>
                <a:spcPct val="0"/>
              </a:spcBef>
              <a:spcAft>
                <a:spcPct val="0"/>
              </a:spcAft>
              <a:buFont typeface="Arial" panose="020B0604020202020204" pitchFamily="34" charset="0"/>
              <a:buNone/>
            </a:pPr>
            <a:endParaRPr lang="en-US" altLang="en-US" sz="1200" dirty="0">
              <a:solidFill>
                <a:srgbClr val="002060"/>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0FBAE082-C5BD-4A4D-A55E-F1AB04416A93}"/>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08698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GPU Compute Capability (NGC)</a:t>
            </a:r>
          </a:p>
        </p:txBody>
      </p:sp>
      <p:sp>
        <p:nvSpPr>
          <p:cNvPr id="3" name="Content Placeholder 2"/>
          <p:cNvSpPr>
            <a:spLocks noGrp="1"/>
          </p:cNvSpPr>
          <p:nvPr>
            <p:ph idx="1"/>
          </p:nvPr>
        </p:nvSpPr>
        <p:spPr>
          <a:xfrm>
            <a:off x="392853" y="1068232"/>
            <a:ext cx="11406798" cy="2523768"/>
          </a:xfrm>
          <a:solidFill>
            <a:schemeClr val="bg2">
              <a:lumMod val="75000"/>
              <a:alpha val="26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marL="0" indent="0" eaLnBrk="0" fontAlgn="base" hangingPunct="0">
              <a:lnSpc>
                <a:spcPct val="100000"/>
              </a:lnSpc>
              <a:spcBef>
                <a:spcPct val="0"/>
              </a:spcBef>
              <a:spcAft>
                <a:spcPct val="0"/>
              </a:spcAft>
              <a:buNone/>
            </a:pPr>
            <a:r>
              <a:rPr lang="en-US" sz="1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Compute Capability</a:t>
            </a:r>
          </a:p>
          <a:p>
            <a:pPr marL="0" indent="0" eaLnBrk="0" fontAlgn="base" hangingPunct="0">
              <a:lnSpc>
                <a:spcPct val="100000"/>
              </a:lnSpc>
              <a:spcBef>
                <a:spcPct val="0"/>
              </a:spcBef>
              <a:spcAft>
                <a:spcPct val="0"/>
              </a:spcAft>
              <a:buNone/>
            </a:pPr>
            <a:endParaRPr lang="en-US" altLang="en-US" sz="1200" b="1" dirty="0">
              <a:solidFill>
                <a:srgbClr val="002060"/>
              </a:solidFill>
              <a:latin typeface="Calibri" panose="020F0502020204030204" pitchFamily="34" charset="0"/>
              <a:cs typeface="Calibri" panose="020F0502020204030204" pitchFamily="34" charset="0"/>
            </a:endParaRPr>
          </a:p>
          <a:p>
            <a:pPr algn="just" eaLnBrk="0" fontAlgn="base" hangingPunct="0">
              <a:lnSpc>
                <a:spcPct val="100000"/>
              </a:lnSpc>
              <a:spcBef>
                <a:spcPct val="0"/>
              </a:spcBef>
              <a:spcAft>
                <a:spcPct val="0"/>
              </a:spcAft>
            </a:pPr>
            <a:r>
              <a:rPr lang="en-US" altLang="en-US" sz="1600" dirty="0">
                <a:solidFill>
                  <a:srgbClr val="002060"/>
                </a:solidFill>
                <a:latin typeface="Calibri" panose="020F0502020204030204" pitchFamily="34" charset="0"/>
                <a:cs typeface="Calibri" panose="020F0502020204030204" pitchFamily="34" charset="0"/>
              </a:rPr>
              <a:t>The </a:t>
            </a:r>
            <a:r>
              <a:rPr lang="en-US" altLang="en-US" sz="1600" b="1" dirty="0">
                <a:solidFill>
                  <a:srgbClr val="002060"/>
                </a:solidFill>
                <a:latin typeface="Calibri" panose="020F0502020204030204" pitchFamily="34" charset="0"/>
                <a:cs typeface="Calibri" panose="020F0502020204030204" pitchFamily="34" charset="0"/>
              </a:rPr>
              <a:t>compute capability </a:t>
            </a:r>
            <a:r>
              <a:rPr lang="en-US" altLang="en-US" sz="1600" dirty="0">
                <a:solidFill>
                  <a:srgbClr val="002060"/>
                </a:solidFill>
                <a:latin typeface="Calibri" panose="020F0502020204030204" pitchFamily="34" charset="0"/>
                <a:cs typeface="Calibri" panose="020F0502020204030204" pitchFamily="34" charset="0"/>
              </a:rPr>
              <a:t>of a device is represented by a version number, also sometimes called its "</a:t>
            </a:r>
            <a:r>
              <a:rPr lang="en-US" altLang="en-US" sz="1600" b="1" dirty="0">
                <a:solidFill>
                  <a:srgbClr val="002060"/>
                </a:solidFill>
                <a:latin typeface="Calibri" panose="020F0502020204030204" pitchFamily="34" charset="0"/>
                <a:cs typeface="Calibri" panose="020F0502020204030204" pitchFamily="34" charset="0"/>
              </a:rPr>
              <a:t>SM version</a:t>
            </a:r>
            <a:r>
              <a:rPr lang="en-US" altLang="en-US" sz="1600" dirty="0">
                <a:solidFill>
                  <a:srgbClr val="002060"/>
                </a:solidFill>
                <a:latin typeface="Calibri" panose="020F0502020204030204" pitchFamily="34" charset="0"/>
                <a:cs typeface="Calibri" panose="020F0502020204030204" pitchFamily="34" charset="0"/>
              </a:rPr>
              <a:t>". This version number identifies the </a:t>
            </a:r>
            <a:r>
              <a:rPr lang="en-US" altLang="en-US" sz="1600" b="1" dirty="0">
                <a:solidFill>
                  <a:srgbClr val="002060"/>
                </a:solidFill>
                <a:latin typeface="Calibri" panose="020F0502020204030204" pitchFamily="34" charset="0"/>
                <a:cs typeface="Calibri" panose="020F0502020204030204" pitchFamily="34" charset="0"/>
              </a:rPr>
              <a:t>features supported by the GPU hardware. </a:t>
            </a:r>
            <a:r>
              <a:rPr lang="en-US" altLang="en-US" sz="1600" dirty="0">
                <a:solidFill>
                  <a:srgbClr val="002060"/>
                </a:solidFill>
                <a:latin typeface="Calibri" panose="020F0502020204030204" pitchFamily="34" charset="0"/>
                <a:cs typeface="Calibri" panose="020F0502020204030204" pitchFamily="34" charset="0"/>
              </a:rPr>
              <a:t>The compute capability comprises a major revision number X and a minor revision number Y and is denoted by </a:t>
            </a:r>
            <a:r>
              <a:rPr lang="en-US" altLang="en-US" sz="1600" b="1" dirty="0">
                <a:solidFill>
                  <a:srgbClr val="FF0000"/>
                </a:solidFill>
                <a:latin typeface="Calibri" panose="020F0502020204030204" pitchFamily="34" charset="0"/>
                <a:cs typeface="Calibri" panose="020F0502020204030204" pitchFamily="34" charset="0"/>
              </a:rPr>
              <a:t>X.Y</a:t>
            </a:r>
            <a:r>
              <a:rPr lang="en-US" altLang="en-US" sz="1600" b="1" dirty="0">
                <a:solidFill>
                  <a:srgbClr val="002060"/>
                </a:solidFill>
                <a:latin typeface="Calibri" panose="020F0502020204030204" pitchFamily="34" charset="0"/>
                <a:cs typeface="Calibri" panose="020F0502020204030204" pitchFamily="34" charset="0"/>
              </a:rPr>
              <a:t> </a:t>
            </a:r>
          </a:p>
          <a:p>
            <a:pPr marL="0" indent="0" algn="just" eaLnBrk="0" fontAlgn="base" hangingPunct="0">
              <a:lnSpc>
                <a:spcPct val="100000"/>
              </a:lnSpc>
              <a:spcBef>
                <a:spcPct val="0"/>
              </a:spcBef>
              <a:spcAft>
                <a:spcPct val="0"/>
              </a:spcAft>
              <a:buNone/>
            </a:pPr>
            <a:endParaRPr lang="en-US" altLang="en-US" sz="1600" dirty="0">
              <a:solidFill>
                <a:srgbClr val="002060"/>
              </a:solidFill>
              <a:latin typeface="Calibri" panose="020F0502020204030204" pitchFamily="34" charset="0"/>
              <a:cs typeface="Calibri" panose="020F0502020204030204" pitchFamily="34" charset="0"/>
            </a:endParaRPr>
          </a:p>
          <a:p>
            <a:pPr algn="just" eaLnBrk="0" fontAlgn="base" hangingPunct="0">
              <a:lnSpc>
                <a:spcPct val="100000"/>
              </a:lnSpc>
              <a:spcBef>
                <a:spcPct val="0"/>
              </a:spcBef>
              <a:spcAft>
                <a:spcPct val="0"/>
              </a:spcAft>
            </a:pPr>
            <a:r>
              <a:rPr lang="en-US" altLang="en-US" sz="1600" dirty="0">
                <a:solidFill>
                  <a:srgbClr val="002060"/>
                </a:solidFill>
                <a:latin typeface="Calibri" panose="020F0502020204030204" pitchFamily="34" charset="0"/>
                <a:cs typeface="Calibri" panose="020F0502020204030204" pitchFamily="34" charset="0"/>
              </a:rPr>
              <a:t>Note: </a:t>
            </a:r>
            <a:r>
              <a:rPr lang="en-US" altLang="en-US" sz="1600" b="1" dirty="0">
                <a:solidFill>
                  <a:srgbClr val="002060"/>
                </a:solidFill>
                <a:latin typeface="Calibri" panose="020F0502020204030204" pitchFamily="34" charset="0"/>
                <a:cs typeface="Calibri" panose="020F0502020204030204" pitchFamily="34" charset="0"/>
              </a:rPr>
              <a:t>The compute capability version </a:t>
            </a:r>
            <a:r>
              <a:rPr lang="en-US" altLang="en-US" sz="1600" dirty="0">
                <a:solidFill>
                  <a:srgbClr val="002060"/>
                </a:solidFill>
                <a:latin typeface="Calibri" panose="020F0502020204030204" pitchFamily="34" charset="0"/>
                <a:cs typeface="Calibri" panose="020F0502020204030204" pitchFamily="34" charset="0"/>
              </a:rPr>
              <a:t>of a particular GPU </a:t>
            </a:r>
            <a:r>
              <a:rPr lang="en-US" altLang="en-US" sz="1600" b="1" dirty="0">
                <a:solidFill>
                  <a:srgbClr val="002060"/>
                </a:solidFill>
                <a:latin typeface="Calibri" panose="020F0502020204030204" pitchFamily="34" charset="0"/>
                <a:cs typeface="Calibri" panose="020F0502020204030204" pitchFamily="34" charset="0"/>
              </a:rPr>
              <a:t>should not be confused with the CUDA version </a:t>
            </a:r>
            <a:r>
              <a:rPr lang="en-US" altLang="en-US" sz="1600" dirty="0">
                <a:solidFill>
                  <a:srgbClr val="002060"/>
                </a:solidFill>
                <a:latin typeface="Calibri" panose="020F0502020204030204" pitchFamily="34" charset="0"/>
                <a:cs typeface="Calibri" panose="020F0502020204030204" pitchFamily="34" charset="0"/>
              </a:rPr>
              <a:t>(e.g., CUDA 7.5, CUDA 8, CUDA 10.2 etc), which is the version of the </a:t>
            </a:r>
            <a:r>
              <a:rPr lang="en-US" altLang="en-US" sz="1600" b="1" dirty="0">
                <a:solidFill>
                  <a:srgbClr val="002060"/>
                </a:solidFill>
                <a:latin typeface="Calibri" panose="020F0502020204030204" pitchFamily="34" charset="0"/>
                <a:cs typeface="Calibri" panose="020F0502020204030204" pitchFamily="34" charset="0"/>
              </a:rPr>
              <a:t>CUDA</a:t>
            </a:r>
            <a:r>
              <a:rPr lang="en-US" altLang="en-US" sz="1600" dirty="0">
                <a:solidFill>
                  <a:srgbClr val="002060"/>
                </a:solidFill>
                <a:latin typeface="Calibri" panose="020F0502020204030204" pitchFamily="34" charset="0"/>
                <a:cs typeface="Calibri" panose="020F0502020204030204" pitchFamily="34" charset="0"/>
              </a:rPr>
              <a:t> </a:t>
            </a:r>
            <a:r>
              <a:rPr lang="en-US" altLang="en-US" sz="1600" b="1" dirty="0">
                <a:solidFill>
                  <a:srgbClr val="002060"/>
                </a:solidFill>
                <a:latin typeface="Calibri" panose="020F0502020204030204" pitchFamily="34" charset="0"/>
                <a:cs typeface="Calibri" panose="020F0502020204030204" pitchFamily="34" charset="0"/>
              </a:rPr>
              <a:t>software</a:t>
            </a:r>
            <a:r>
              <a:rPr lang="en-US" altLang="en-US" sz="1600" dirty="0">
                <a:solidFill>
                  <a:srgbClr val="002060"/>
                </a:solidFill>
                <a:latin typeface="Calibri" panose="020F0502020204030204" pitchFamily="34" charset="0"/>
                <a:cs typeface="Calibri" panose="020F0502020204030204" pitchFamily="34" charset="0"/>
              </a:rPr>
              <a:t> </a:t>
            </a:r>
            <a:r>
              <a:rPr lang="en-US" altLang="en-US" sz="1600" b="1" dirty="0">
                <a:solidFill>
                  <a:srgbClr val="002060"/>
                </a:solidFill>
                <a:latin typeface="Calibri" panose="020F0502020204030204" pitchFamily="34" charset="0"/>
                <a:cs typeface="Calibri" panose="020F0502020204030204" pitchFamily="34" charset="0"/>
              </a:rPr>
              <a:t>platform</a:t>
            </a:r>
            <a:r>
              <a:rPr lang="en-US" altLang="en-US" sz="1600" dirty="0">
                <a:solidFill>
                  <a:srgbClr val="002060"/>
                </a:solidFill>
                <a:latin typeface="Calibri" panose="020F0502020204030204" pitchFamily="34" charset="0"/>
                <a:cs typeface="Calibri" panose="020F0502020204030204" pitchFamily="34" charset="0"/>
              </a:rPr>
              <a:t>. The CUDA platform is used by application developers to create applications that run on many generations of GPU architectures. New versions of the CUDA platform typically also include software features that are independent of hardware generation.</a:t>
            </a:r>
          </a:p>
        </p:txBody>
      </p:sp>
      <p:sp>
        <p:nvSpPr>
          <p:cNvPr id="7" name="TextBox 6"/>
          <p:cNvSpPr txBox="1"/>
          <p:nvPr/>
        </p:nvSpPr>
        <p:spPr>
          <a:xfrm>
            <a:off x="7615646" y="6075432"/>
            <a:ext cx="1397726" cy="369332"/>
          </a:xfrm>
          <a:prstGeom prst="rect">
            <a:avLst/>
          </a:prstGeom>
          <a:noFill/>
        </p:spPr>
        <p:txBody>
          <a:bodyPr wrap="square" rtlCol="0">
            <a:spAutoFit/>
          </a:bodyPr>
          <a:lstStyle/>
          <a:p>
            <a:endParaRPr lang="en-US" dirty="0"/>
          </a:p>
        </p:txBody>
      </p:sp>
      <p:sp>
        <p:nvSpPr>
          <p:cNvPr id="9" name="TextBox 8"/>
          <p:cNvSpPr txBox="1"/>
          <p:nvPr/>
        </p:nvSpPr>
        <p:spPr>
          <a:xfrm>
            <a:off x="392853" y="6121645"/>
            <a:ext cx="8945700" cy="307777"/>
          </a:xfrm>
          <a:prstGeom prst="rect">
            <a:avLst/>
          </a:prstGeom>
          <a:noFill/>
        </p:spPr>
        <p:txBody>
          <a:bodyPr wrap="square" rtlCol="0">
            <a:spAutoFit/>
          </a:bodyPr>
          <a:lstStyle/>
          <a:p>
            <a:r>
              <a:rPr lang="en-US" sz="1400" dirty="0">
                <a:solidFill>
                  <a:srgbClr val="002060"/>
                </a:solidFill>
              </a:rPr>
              <a:t>For Future reading:  </a:t>
            </a:r>
            <a:r>
              <a:rPr lang="en-US" sz="1400" dirty="0">
                <a:solidFill>
                  <a:srgbClr val="002060"/>
                </a:solidFill>
                <a:hlinkClick r:id="rId2"/>
              </a:rPr>
              <a:t>CUDA </a:t>
            </a:r>
            <a:r>
              <a:rPr lang="en-US" sz="1400" dirty="0" err="1">
                <a:solidFill>
                  <a:srgbClr val="002060"/>
                </a:solidFill>
                <a:hlinkClick r:id="rId2"/>
              </a:rPr>
              <a:t>Programming_Guide</a:t>
            </a:r>
            <a:r>
              <a:rPr lang="en-US" sz="1400" dirty="0">
                <a:solidFill>
                  <a:srgbClr val="002060"/>
                </a:solidFill>
              </a:rPr>
              <a:t>, </a:t>
            </a:r>
            <a:r>
              <a:rPr lang="en-US" sz="1400" dirty="0">
                <a:solidFill>
                  <a:srgbClr val="002060"/>
                </a:solidFill>
                <a:hlinkClick r:id="rId3"/>
              </a:rPr>
              <a:t>CUDA-Enabled GPUs</a:t>
            </a:r>
            <a:r>
              <a:rPr lang="en-US" sz="1400" dirty="0">
                <a:solidFill>
                  <a:srgbClr val="002060"/>
                </a:solidFill>
              </a:rPr>
              <a:t>, </a:t>
            </a:r>
            <a:r>
              <a:rPr lang="en-US" sz="1400" dirty="0">
                <a:solidFill>
                  <a:srgbClr val="002060"/>
                </a:solidFill>
                <a:hlinkClick r:id="rId4"/>
              </a:rPr>
              <a:t>NVIDIA Deep Learning Frameworks </a:t>
            </a:r>
            <a:endParaRPr lang="en-US" sz="1400" dirty="0">
              <a:solidFill>
                <a:srgbClr val="002060"/>
              </a:solidFill>
            </a:endParaRPr>
          </a:p>
        </p:txBody>
      </p:sp>
      <p:graphicFrame>
        <p:nvGraphicFramePr>
          <p:cNvPr id="11" name="Table 10">
            <a:extLst>
              <a:ext uri="{FF2B5EF4-FFF2-40B4-BE49-F238E27FC236}">
                <a16:creationId xmlns:a16="http://schemas.microsoft.com/office/drawing/2014/main" id="{CC7C1E88-6D15-451F-9D8D-3FEFA01420FA}"/>
              </a:ext>
            </a:extLst>
          </p:cNvPr>
          <p:cNvGraphicFramePr>
            <a:graphicFrameLocks noGrp="1"/>
          </p:cNvGraphicFramePr>
          <p:nvPr>
            <p:extLst>
              <p:ext uri="{D42A27DB-BD31-4B8C-83A1-F6EECF244321}">
                <p14:modId xmlns:p14="http://schemas.microsoft.com/office/powerpoint/2010/main" val="2633026823"/>
              </p:ext>
            </p:extLst>
          </p:nvPr>
        </p:nvGraphicFramePr>
        <p:xfrm>
          <a:off x="2775877" y="3803983"/>
          <a:ext cx="6640245" cy="1908432"/>
        </p:xfrm>
        <a:graphic>
          <a:graphicData uri="http://schemas.openxmlformats.org/drawingml/2006/table">
            <a:tbl>
              <a:tblPr firstRow="1" firstCol="1" bandRow="1"/>
              <a:tblGrid>
                <a:gridCol w="1108284">
                  <a:extLst>
                    <a:ext uri="{9D8B030D-6E8A-4147-A177-3AD203B41FA5}">
                      <a16:colId xmlns:a16="http://schemas.microsoft.com/office/drawing/2014/main" val="2232956331"/>
                    </a:ext>
                  </a:extLst>
                </a:gridCol>
                <a:gridCol w="1216939">
                  <a:extLst>
                    <a:ext uri="{9D8B030D-6E8A-4147-A177-3AD203B41FA5}">
                      <a16:colId xmlns:a16="http://schemas.microsoft.com/office/drawing/2014/main" val="1464355294"/>
                    </a:ext>
                  </a:extLst>
                </a:gridCol>
                <a:gridCol w="1216939">
                  <a:extLst>
                    <a:ext uri="{9D8B030D-6E8A-4147-A177-3AD203B41FA5}">
                      <a16:colId xmlns:a16="http://schemas.microsoft.com/office/drawing/2014/main" val="109686487"/>
                    </a:ext>
                  </a:extLst>
                </a:gridCol>
                <a:gridCol w="1108284">
                  <a:extLst>
                    <a:ext uri="{9D8B030D-6E8A-4147-A177-3AD203B41FA5}">
                      <a16:colId xmlns:a16="http://schemas.microsoft.com/office/drawing/2014/main" val="2096640004"/>
                    </a:ext>
                  </a:extLst>
                </a:gridCol>
                <a:gridCol w="1989799">
                  <a:extLst>
                    <a:ext uri="{9D8B030D-6E8A-4147-A177-3AD203B41FA5}">
                      <a16:colId xmlns:a16="http://schemas.microsoft.com/office/drawing/2014/main" val="3181904435"/>
                    </a:ext>
                  </a:extLst>
                </a:gridCol>
              </a:tblGrid>
              <a:tr h="308232">
                <a:tc>
                  <a:txBody>
                    <a:bodyPr/>
                    <a:lstStyle/>
                    <a:p>
                      <a:pPr algn="ctr">
                        <a:lnSpc>
                          <a:spcPct val="107000"/>
                        </a:lnSpc>
                        <a:spcAft>
                          <a:spcPts val="800"/>
                        </a:spcAft>
                      </a:pPr>
                      <a:r>
                        <a:rPr lang="en-US" sz="1600" b="1" dirty="0">
                          <a:solidFill>
                            <a:srgbClr val="D61347"/>
                          </a:solidFill>
                          <a:effectLst/>
                          <a:latin typeface="Calibri" panose="020F0502020204030204" pitchFamily="34" charset="0"/>
                          <a:ea typeface="Times New Roman" panose="02020603050405020304" pitchFamily="18" charset="0"/>
                          <a:cs typeface="Calibri" panose="020F0502020204030204" pitchFamily="34" charset="0"/>
                        </a:rPr>
                        <a:t>Fermi</a:t>
                      </a:r>
                      <a:r>
                        <a:rPr lang="en-US" sz="1600" b="1" baseline="30000" dirty="0">
                          <a:solidFill>
                            <a:srgbClr val="D61347"/>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algn="ctr">
                        <a:lnSpc>
                          <a:spcPct val="107000"/>
                        </a:lnSpc>
                        <a:spcAft>
                          <a:spcPts val="800"/>
                        </a:spcAft>
                      </a:pPr>
                      <a:r>
                        <a:rPr lang="en-US" sz="1600" b="1" dirty="0">
                          <a:solidFill>
                            <a:srgbClr val="D61347"/>
                          </a:solidFill>
                          <a:effectLst/>
                          <a:latin typeface="Calibri" panose="020F0502020204030204" pitchFamily="34" charset="0"/>
                          <a:ea typeface="Times New Roman" panose="02020603050405020304" pitchFamily="18" charset="0"/>
                          <a:cs typeface="Calibri" panose="020F0502020204030204" pitchFamily="34" charset="0"/>
                        </a:rPr>
                        <a:t>Kepler</a:t>
                      </a:r>
                      <a:r>
                        <a:rPr lang="en-US" sz="1600" b="1" baseline="30000" dirty="0">
                          <a:solidFill>
                            <a:srgbClr val="D61347"/>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algn="ctr">
                        <a:lnSpc>
                          <a:spcPct val="107000"/>
                        </a:lnSpc>
                        <a:spcAft>
                          <a:spcPts val="800"/>
                        </a:spcAft>
                      </a:pPr>
                      <a:r>
                        <a:rPr lang="en-US" sz="1600" b="1" dirty="0">
                          <a:solidFill>
                            <a:srgbClr val="D61347"/>
                          </a:solidFill>
                          <a:effectLst/>
                          <a:latin typeface="Calibri" panose="020F0502020204030204" pitchFamily="34" charset="0"/>
                          <a:ea typeface="Times New Roman" panose="02020603050405020304" pitchFamily="18" charset="0"/>
                          <a:cs typeface="Calibri" panose="020F0502020204030204" pitchFamily="34" charset="0"/>
                        </a:rPr>
                        <a:t>Maxwell</a:t>
                      </a:r>
                      <a:r>
                        <a:rPr lang="en-US" sz="1600" b="1" baseline="30000" dirty="0">
                          <a:solidFill>
                            <a:srgbClr val="D61347"/>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algn="ctr">
                        <a:lnSpc>
                          <a:spcPct val="107000"/>
                        </a:lnSpc>
                        <a:spcAft>
                          <a:spcPts val="80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Pascal</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algn="ctr">
                        <a:lnSpc>
                          <a:spcPct val="107000"/>
                        </a:lnSpc>
                        <a:spcAft>
                          <a:spcPts val="800"/>
                        </a:spcAft>
                      </a:pPr>
                      <a:r>
                        <a:rPr lang="en-US"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Volta</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extLst>
                  <a:ext uri="{0D108BD9-81ED-4DB2-BD59-A6C34878D82A}">
                    <a16:rowId xmlns:a16="http://schemas.microsoft.com/office/drawing/2014/main" val="3675120207"/>
                  </a:ext>
                </a:extLst>
              </a:tr>
              <a:tr h="533400">
                <a:tc>
                  <a:txBody>
                    <a:bodyPr/>
                    <a:lstStyle/>
                    <a:p>
                      <a:pPr marL="0" indent="0" algn="ctr" defTabSz="914400" rtl="0" eaLnBrk="0" fontAlgn="base" latinLnBrk="0" hangingPunct="0">
                        <a:lnSpc>
                          <a:spcPct val="100000"/>
                        </a:lnSpc>
                        <a:spcBef>
                          <a:spcPct val="0"/>
                        </a:spcBef>
                        <a:spcAft>
                          <a:spcPct val="0"/>
                        </a:spcAft>
                        <a:buFont typeface="Arial" panose="020B0604020202020204" pitchFamily="34" charset="0"/>
                        <a:buNone/>
                      </a:pPr>
                      <a:r>
                        <a:rPr lang="en-US" sz="1600" kern="1200" dirty="0">
                          <a:solidFill>
                            <a:srgbClr val="002060"/>
                          </a:solidFill>
                          <a:latin typeface="Calibri" panose="020F0502020204030204" pitchFamily="34" charset="0"/>
                          <a:ea typeface="+mn-ea"/>
                          <a:cs typeface="Calibri" panose="020F0502020204030204" pitchFamily="34" charset="0"/>
                        </a:rPr>
                        <a:t>sm_20</a:t>
                      </a: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marL="0" indent="0" algn="ctr" defTabSz="914400" rtl="0" eaLnBrk="0" fontAlgn="base" latinLnBrk="0" hangingPunct="0">
                        <a:lnSpc>
                          <a:spcPct val="100000"/>
                        </a:lnSpc>
                        <a:spcBef>
                          <a:spcPct val="0"/>
                        </a:spcBef>
                        <a:spcAft>
                          <a:spcPct val="0"/>
                        </a:spcAft>
                        <a:buFont typeface="Arial" panose="020B0604020202020204" pitchFamily="34" charset="0"/>
                        <a:buNone/>
                      </a:pPr>
                      <a:r>
                        <a:rPr lang="en-US" sz="1600" kern="1200" dirty="0">
                          <a:solidFill>
                            <a:srgbClr val="002060"/>
                          </a:solidFill>
                          <a:latin typeface="Calibri" panose="020F0502020204030204" pitchFamily="34" charset="0"/>
                          <a:ea typeface="+mn-ea"/>
                          <a:cs typeface="Calibri" panose="020F0502020204030204" pitchFamily="34" charset="0"/>
                        </a:rPr>
                        <a:t>sm_30</a:t>
                      </a: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marL="0" indent="0" algn="ctr" defTabSz="914400" rtl="0" eaLnBrk="0" fontAlgn="base" latinLnBrk="0" hangingPunct="0">
                        <a:lnSpc>
                          <a:spcPct val="100000"/>
                        </a:lnSpc>
                        <a:spcBef>
                          <a:spcPct val="0"/>
                        </a:spcBef>
                        <a:spcAft>
                          <a:spcPct val="0"/>
                        </a:spcAft>
                        <a:buFont typeface="Arial" panose="020B0604020202020204" pitchFamily="34" charset="0"/>
                        <a:buNone/>
                      </a:pPr>
                      <a:r>
                        <a:rPr lang="en-US" sz="1600" kern="1200" dirty="0">
                          <a:solidFill>
                            <a:srgbClr val="002060"/>
                          </a:solidFill>
                          <a:latin typeface="Calibri" panose="020F0502020204030204" pitchFamily="34" charset="0"/>
                          <a:ea typeface="+mn-ea"/>
                          <a:cs typeface="Calibri" panose="020F0502020204030204" pitchFamily="34" charset="0"/>
                        </a:rPr>
                        <a:t>sm_50</a:t>
                      </a: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marL="0" indent="0" algn="ctr" defTabSz="914400" rtl="0" eaLnBrk="0" fontAlgn="base" latinLnBrk="0" hangingPunct="0">
                        <a:lnSpc>
                          <a:spcPct val="100000"/>
                        </a:lnSpc>
                        <a:spcBef>
                          <a:spcPct val="0"/>
                        </a:spcBef>
                        <a:spcAft>
                          <a:spcPct val="0"/>
                        </a:spcAft>
                        <a:buFont typeface="Arial" panose="020B0604020202020204" pitchFamily="34" charset="0"/>
                        <a:buNone/>
                      </a:pPr>
                      <a:r>
                        <a:rPr lang="en-US" sz="1600" kern="1200" dirty="0">
                          <a:solidFill>
                            <a:srgbClr val="002060"/>
                          </a:solidFill>
                          <a:latin typeface="Calibri" panose="020F0502020204030204" pitchFamily="34" charset="0"/>
                          <a:ea typeface="+mn-ea"/>
                          <a:cs typeface="Calibri" panose="020F0502020204030204" pitchFamily="34" charset="0"/>
                        </a:rPr>
                        <a:t>sm_60</a:t>
                      </a: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marL="0" indent="0" algn="ctr" defTabSz="914400" rtl="0" eaLnBrk="0" fontAlgn="base" latinLnBrk="0" hangingPunct="0">
                        <a:lnSpc>
                          <a:spcPct val="100000"/>
                        </a:lnSpc>
                        <a:spcBef>
                          <a:spcPct val="0"/>
                        </a:spcBef>
                        <a:spcAft>
                          <a:spcPct val="0"/>
                        </a:spcAft>
                        <a:buFont typeface="Arial" panose="020B0604020202020204" pitchFamily="34" charset="0"/>
                        <a:buNone/>
                      </a:pPr>
                      <a:r>
                        <a:rPr lang="en-US" sz="1600" kern="1200" dirty="0">
                          <a:solidFill>
                            <a:srgbClr val="002060"/>
                          </a:solidFill>
                          <a:latin typeface="Calibri" panose="020F0502020204030204" pitchFamily="34" charset="0"/>
                          <a:ea typeface="+mn-ea"/>
                          <a:cs typeface="Calibri" panose="020F0502020204030204" pitchFamily="34" charset="0"/>
                        </a:rPr>
                        <a:t>sm_70  </a:t>
                      </a: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extLst>
                  <a:ext uri="{0D108BD9-81ED-4DB2-BD59-A6C34878D82A}">
                    <a16:rowId xmlns:a16="http://schemas.microsoft.com/office/drawing/2014/main" val="2690769741"/>
                  </a:ext>
                </a:extLst>
              </a:tr>
              <a:tr h="533400">
                <a:tc>
                  <a:txBody>
                    <a:bodyPr/>
                    <a:lstStyle/>
                    <a:p>
                      <a:pPr marL="0" indent="0" algn="ctr" defTabSz="914400" rtl="0" eaLnBrk="0" fontAlgn="base" latinLnBrk="0" hangingPunct="0">
                        <a:lnSpc>
                          <a:spcPct val="100000"/>
                        </a:lnSpc>
                        <a:spcBef>
                          <a:spcPct val="0"/>
                        </a:spcBef>
                        <a:spcAft>
                          <a:spcPct val="0"/>
                        </a:spcAft>
                        <a:buFont typeface="Arial" panose="020B0604020202020204" pitchFamily="34" charset="0"/>
                        <a:buNone/>
                      </a:pPr>
                      <a:endParaRPr lang="en-US" sz="1600" kern="1200">
                        <a:solidFill>
                          <a:srgbClr val="002060"/>
                        </a:solidFill>
                        <a:latin typeface="Calibri" panose="020F0502020204030204" pitchFamily="34" charset="0"/>
                        <a:ea typeface="+mn-ea"/>
                        <a:cs typeface="Calibri" panose="020F0502020204030204" pitchFamily="34" charset="0"/>
                      </a:endParaRP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marL="0" indent="0" algn="ctr" defTabSz="914400" rtl="0" eaLnBrk="0" fontAlgn="base" latinLnBrk="0" hangingPunct="0">
                        <a:lnSpc>
                          <a:spcPct val="100000"/>
                        </a:lnSpc>
                        <a:spcBef>
                          <a:spcPct val="0"/>
                        </a:spcBef>
                        <a:spcAft>
                          <a:spcPct val="0"/>
                        </a:spcAft>
                        <a:buFont typeface="Arial" panose="020B0604020202020204" pitchFamily="34" charset="0"/>
                        <a:buNone/>
                      </a:pPr>
                      <a:r>
                        <a:rPr lang="en-US" sz="1600" kern="1200" dirty="0">
                          <a:solidFill>
                            <a:srgbClr val="002060"/>
                          </a:solidFill>
                          <a:latin typeface="Calibri" panose="020F0502020204030204" pitchFamily="34" charset="0"/>
                          <a:ea typeface="+mn-ea"/>
                          <a:cs typeface="Calibri" panose="020F0502020204030204" pitchFamily="34" charset="0"/>
                        </a:rPr>
                        <a:t>sm_35</a:t>
                      </a: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marL="0" indent="0" algn="ctr" defTabSz="914400" rtl="0" eaLnBrk="0" fontAlgn="base" latinLnBrk="0" hangingPunct="0">
                        <a:lnSpc>
                          <a:spcPct val="100000"/>
                        </a:lnSpc>
                        <a:spcBef>
                          <a:spcPct val="0"/>
                        </a:spcBef>
                        <a:spcAft>
                          <a:spcPct val="0"/>
                        </a:spcAft>
                        <a:buFont typeface="Arial" panose="020B0604020202020204" pitchFamily="34" charset="0"/>
                        <a:buNone/>
                      </a:pPr>
                      <a:r>
                        <a:rPr lang="en-US" sz="1600" kern="1200" dirty="0">
                          <a:solidFill>
                            <a:srgbClr val="002060"/>
                          </a:solidFill>
                          <a:latin typeface="Calibri" panose="020F0502020204030204" pitchFamily="34" charset="0"/>
                          <a:ea typeface="+mn-ea"/>
                          <a:cs typeface="Calibri" panose="020F0502020204030204" pitchFamily="34" charset="0"/>
                        </a:rPr>
                        <a:t>sm_52</a:t>
                      </a: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marL="0" indent="0" algn="ctr" defTabSz="914400" rtl="0" eaLnBrk="0" fontAlgn="base" latinLnBrk="0" hangingPunct="0">
                        <a:lnSpc>
                          <a:spcPct val="100000"/>
                        </a:lnSpc>
                        <a:spcBef>
                          <a:spcPct val="0"/>
                        </a:spcBef>
                        <a:spcAft>
                          <a:spcPct val="0"/>
                        </a:spcAft>
                        <a:buFont typeface="Arial" panose="020B0604020202020204" pitchFamily="34" charset="0"/>
                        <a:buNone/>
                      </a:pPr>
                      <a:r>
                        <a:rPr lang="en-US" sz="1600" kern="1200" dirty="0">
                          <a:solidFill>
                            <a:srgbClr val="002060"/>
                          </a:solidFill>
                          <a:latin typeface="Calibri" panose="020F0502020204030204" pitchFamily="34" charset="0"/>
                          <a:ea typeface="+mn-ea"/>
                          <a:cs typeface="Calibri" panose="020F0502020204030204" pitchFamily="34" charset="0"/>
                        </a:rPr>
                        <a:t>sm_61</a:t>
                      </a: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marL="0" indent="0" algn="ctr" defTabSz="914400" rtl="0" eaLnBrk="0" fontAlgn="base" latinLnBrk="0" hangingPunct="0">
                        <a:lnSpc>
                          <a:spcPct val="100000"/>
                        </a:lnSpc>
                        <a:spcBef>
                          <a:spcPct val="0"/>
                        </a:spcBef>
                        <a:spcAft>
                          <a:spcPct val="0"/>
                        </a:spcAft>
                        <a:buFont typeface="Arial" panose="020B0604020202020204" pitchFamily="34" charset="0"/>
                        <a:buNone/>
                      </a:pPr>
                      <a:r>
                        <a:rPr lang="en-US" sz="1600" kern="1200" dirty="0">
                          <a:solidFill>
                            <a:srgbClr val="002060"/>
                          </a:solidFill>
                          <a:latin typeface="Calibri" panose="020F0502020204030204" pitchFamily="34" charset="0"/>
                          <a:ea typeface="+mn-ea"/>
                          <a:cs typeface="Calibri" panose="020F0502020204030204" pitchFamily="34" charset="0"/>
                        </a:rPr>
                        <a:t>sm_72</a:t>
                      </a: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extLst>
                  <a:ext uri="{0D108BD9-81ED-4DB2-BD59-A6C34878D82A}">
                    <a16:rowId xmlns:a16="http://schemas.microsoft.com/office/drawing/2014/main" val="2993761233"/>
                  </a:ext>
                </a:extLst>
              </a:tr>
              <a:tr h="533400">
                <a:tc>
                  <a:txBody>
                    <a:bodyPr/>
                    <a:lstStyle/>
                    <a:p>
                      <a:pPr marL="0" indent="0" algn="ctr" defTabSz="914400" rtl="0" eaLnBrk="0" fontAlgn="base" latinLnBrk="0" hangingPunct="0">
                        <a:lnSpc>
                          <a:spcPct val="100000"/>
                        </a:lnSpc>
                        <a:spcBef>
                          <a:spcPct val="0"/>
                        </a:spcBef>
                        <a:spcAft>
                          <a:spcPct val="0"/>
                        </a:spcAft>
                        <a:buFont typeface="Arial" panose="020B0604020202020204" pitchFamily="34" charset="0"/>
                        <a:buNone/>
                      </a:pPr>
                      <a:endParaRPr lang="en-US" sz="1600" kern="1200">
                        <a:solidFill>
                          <a:srgbClr val="002060"/>
                        </a:solidFill>
                        <a:latin typeface="Calibri" panose="020F0502020204030204" pitchFamily="34" charset="0"/>
                        <a:ea typeface="+mn-ea"/>
                        <a:cs typeface="Calibri" panose="020F0502020204030204" pitchFamily="34" charset="0"/>
                      </a:endParaRP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marL="0" indent="0" algn="ctr" defTabSz="914400" rtl="0" eaLnBrk="0" fontAlgn="base" latinLnBrk="0" hangingPunct="0">
                        <a:lnSpc>
                          <a:spcPct val="100000"/>
                        </a:lnSpc>
                        <a:spcBef>
                          <a:spcPct val="0"/>
                        </a:spcBef>
                        <a:spcAft>
                          <a:spcPct val="0"/>
                        </a:spcAft>
                        <a:buFont typeface="Arial" panose="020B0604020202020204" pitchFamily="34" charset="0"/>
                        <a:buNone/>
                      </a:pPr>
                      <a:r>
                        <a:rPr lang="en-US" sz="1600" kern="1200">
                          <a:solidFill>
                            <a:srgbClr val="002060"/>
                          </a:solidFill>
                          <a:latin typeface="Calibri" panose="020F0502020204030204" pitchFamily="34" charset="0"/>
                          <a:ea typeface="+mn-ea"/>
                          <a:cs typeface="Calibri" panose="020F0502020204030204" pitchFamily="34" charset="0"/>
                        </a:rPr>
                        <a:t>sm_37</a:t>
                      </a: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marL="0" indent="0" algn="ctr" defTabSz="914400" rtl="0" eaLnBrk="0" fontAlgn="base" latinLnBrk="0" hangingPunct="0">
                        <a:lnSpc>
                          <a:spcPct val="100000"/>
                        </a:lnSpc>
                        <a:spcBef>
                          <a:spcPct val="0"/>
                        </a:spcBef>
                        <a:spcAft>
                          <a:spcPct val="0"/>
                        </a:spcAft>
                        <a:buFont typeface="Arial" panose="020B0604020202020204" pitchFamily="34" charset="0"/>
                        <a:buNone/>
                      </a:pPr>
                      <a:r>
                        <a:rPr lang="en-US" sz="1600" kern="1200">
                          <a:solidFill>
                            <a:srgbClr val="002060"/>
                          </a:solidFill>
                          <a:latin typeface="Calibri" panose="020F0502020204030204" pitchFamily="34" charset="0"/>
                          <a:ea typeface="+mn-ea"/>
                          <a:cs typeface="Calibri" panose="020F0502020204030204" pitchFamily="34" charset="0"/>
                        </a:rPr>
                        <a:t>sm_53</a:t>
                      </a: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marL="0" indent="0" algn="ctr" defTabSz="914400" rtl="0" eaLnBrk="0" fontAlgn="base" latinLnBrk="0" hangingPunct="0">
                        <a:lnSpc>
                          <a:spcPct val="100000"/>
                        </a:lnSpc>
                        <a:spcBef>
                          <a:spcPct val="0"/>
                        </a:spcBef>
                        <a:spcAft>
                          <a:spcPct val="0"/>
                        </a:spcAft>
                        <a:buFont typeface="Arial" panose="020B0604020202020204" pitchFamily="34" charset="0"/>
                        <a:buNone/>
                      </a:pPr>
                      <a:r>
                        <a:rPr lang="en-US" sz="1600" kern="1200" dirty="0">
                          <a:solidFill>
                            <a:srgbClr val="002060"/>
                          </a:solidFill>
                          <a:latin typeface="Calibri" panose="020F0502020204030204" pitchFamily="34" charset="0"/>
                          <a:ea typeface="+mn-ea"/>
                          <a:cs typeface="Calibri" panose="020F0502020204030204" pitchFamily="34" charset="0"/>
                        </a:rPr>
                        <a:t>sm_62</a:t>
                      </a: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tc>
                  <a:txBody>
                    <a:bodyPr/>
                    <a:lstStyle/>
                    <a:p>
                      <a:pPr marL="0" indent="0" algn="ctr" defTabSz="914400" rtl="0" eaLnBrk="0" fontAlgn="base" latinLnBrk="0" hangingPunct="0">
                        <a:lnSpc>
                          <a:spcPct val="100000"/>
                        </a:lnSpc>
                        <a:spcBef>
                          <a:spcPct val="0"/>
                        </a:spcBef>
                        <a:spcAft>
                          <a:spcPct val="0"/>
                        </a:spcAft>
                        <a:buFont typeface="Arial" panose="020B0604020202020204" pitchFamily="34" charset="0"/>
                        <a:buNone/>
                      </a:pPr>
                      <a:endParaRPr lang="en-US" sz="1600" kern="1200" dirty="0">
                        <a:solidFill>
                          <a:srgbClr val="002060"/>
                        </a:solidFill>
                        <a:latin typeface="Calibri" panose="020F0502020204030204" pitchFamily="34" charset="0"/>
                        <a:ea typeface="+mn-ea"/>
                        <a:cs typeface="Calibri" panose="020F0502020204030204" pitchFamily="34" charset="0"/>
                      </a:endParaRPr>
                    </a:p>
                  </a:txBody>
                  <a:tcPr marL="9525" marR="9525" marT="9525" marB="0" anchor="ctr">
                    <a:lnL>
                      <a:noFill/>
                    </a:lnL>
                    <a:lnR>
                      <a:noFill/>
                    </a:lnR>
                    <a:lnT>
                      <a:noFill/>
                    </a:lnT>
                    <a:lnB>
                      <a:noFill/>
                    </a:lnB>
                    <a:gradFill>
                      <a:gsLst>
                        <a:gs pos="0">
                          <a:schemeClr val="accent1">
                            <a:lumMod val="5000"/>
                            <a:lumOff val="95000"/>
                          </a:schemeClr>
                        </a:gs>
                        <a:gs pos="92248">
                          <a:schemeClr val="accent2">
                            <a:lumMod val="20000"/>
                            <a:lumOff val="80000"/>
                          </a:schemeClr>
                        </a:gs>
                      </a:gsLst>
                      <a:lin ang="5400000" scaled="1"/>
                    </a:gradFill>
                  </a:tcPr>
                </a:tc>
                <a:extLst>
                  <a:ext uri="{0D108BD9-81ED-4DB2-BD59-A6C34878D82A}">
                    <a16:rowId xmlns:a16="http://schemas.microsoft.com/office/drawing/2014/main" val="1773978439"/>
                  </a:ext>
                </a:extLst>
              </a:tr>
            </a:tbl>
          </a:graphicData>
        </a:graphic>
      </p:graphicFrame>
      <p:sp>
        <p:nvSpPr>
          <p:cNvPr id="13" name="TextBox 12">
            <a:extLst>
              <a:ext uri="{FF2B5EF4-FFF2-40B4-BE49-F238E27FC236}">
                <a16:creationId xmlns:a16="http://schemas.microsoft.com/office/drawing/2014/main" id="{A8E4A372-B179-4DE9-B915-221B08EDE148}"/>
              </a:ext>
            </a:extLst>
          </p:cNvPr>
          <p:cNvSpPr txBox="1"/>
          <p:nvPr/>
        </p:nvSpPr>
        <p:spPr>
          <a:xfrm>
            <a:off x="9013372" y="4228609"/>
            <a:ext cx="1941429" cy="338554"/>
          </a:xfrm>
          <a:prstGeom prst="rect">
            <a:avLst/>
          </a:prstGeom>
          <a:noFill/>
        </p:spPr>
        <p:txBody>
          <a:bodyPr wrap="none" rtlCol="0">
            <a:spAutoFit/>
          </a:bodyPr>
          <a:lstStyle/>
          <a:p>
            <a:r>
              <a:rPr lang="en-US" sz="1600" b="1" dirty="0">
                <a:solidFill>
                  <a:srgbClr val="002060"/>
                </a:solidFill>
                <a:latin typeface="Calibri" panose="020F0502020204030204" pitchFamily="34" charset="0"/>
                <a:cs typeface="Calibri" panose="020F0502020204030204" pitchFamily="34" charset="0"/>
              </a:rPr>
              <a:t>======&gt;   Tesla V100</a:t>
            </a:r>
          </a:p>
        </p:txBody>
      </p:sp>
      <p:sp>
        <p:nvSpPr>
          <p:cNvPr id="12" name="TextBox 11">
            <a:extLst>
              <a:ext uri="{FF2B5EF4-FFF2-40B4-BE49-F238E27FC236}">
                <a16:creationId xmlns:a16="http://schemas.microsoft.com/office/drawing/2014/main" id="{1E757E4F-7AAF-4CD4-9081-447C76E577C6}"/>
              </a:ext>
            </a:extLst>
          </p:cNvPr>
          <p:cNvSpPr txBox="1"/>
          <p:nvPr/>
        </p:nvSpPr>
        <p:spPr>
          <a:xfrm>
            <a:off x="1112788" y="4758199"/>
            <a:ext cx="2489656" cy="338554"/>
          </a:xfrm>
          <a:prstGeom prst="rect">
            <a:avLst/>
          </a:prstGeom>
          <a:noFill/>
        </p:spPr>
        <p:txBody>
          <a:bodyPr wrap="none" rtlCol="0">
            <a:spAutoFit/>
          </a:bodyPr>
          <a:lstStyle/>
          <a:p>
            <a:r>
              <a:rPr lang="en-US" sz="1600" b="1" dirty="0">
                <a:solidFill>
                  <a:srgbClr val="002060"/>
                </a:solidFill>
                <a:latin typeface="Calibri" panose="020F0502020204030204" pitchFamily="34" charset="0"/>
                <a:cs typeface="Calibri" panose="020F0502020204030204" pitchFamily="34" charset="0"/>
              </a:rPr>
              <a:t>   Tesla K20, K40   =======&gt;</a:t>
            </a:r>
          </a:p>
        </p:txBody>
      </p:sp>
      <p:sp>
        <p:nvSpPr>
          <p:cNvPr id="5" name="Slide Number Placeholder 4">
            <a:extLst>
              <a:ext uri="{FF2B5EF4-FFF2-40B4-BE49-F238E27FC236}">
                <a16:creationId xmlns:a16="http://schemas.microsoft.com/office/drawing/2014/main" id="{B107FA1D-6200-4003-BA7B-09E77863099A}"/>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26853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292"/>
            <a:ext cx="10515600" cy="652306"/>
          </a:xfrm>
        </p:spPr>
        <p:txBody>
          <a:bodyPr>
            <a:normAutofit/>
          </a:bodyPr>
          <a:lstStyle/>
          <a:p>
            <a:r>
              <a:rPr lang="en-US" dirty="0"/>
              <a:t>Running NGC Containers with Singularity (1)</a:t>
            </a:r>
          </a:p>
        </p:txBody>
      </p:sp>
      <p:sp>
        <p:nvSpPr>
          <p:cNvPr id="3" name="Content Placeholder 2"/>
          <p:cNvSpPr>
            <a:spLocks noGrp="1"/>
          </p:cNvSpPr>
          <p:nvPr>
            <p:ph idx="1"/>
          </p:nvPr>
        </p:nvSpPr>
        <p:spPr>
          <a:xfrm>
            <a:off x="730638" y="872345"/>
            <a:ext cx="10960946" cy="5539978"/>
          </a:xfrm>
          <a:solidFill>
            <a:schemeClr val="bg2">
              <a:lumMod val="75000"/>
              <a:alpha val="26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eaLnBrk="0" fontAlgn="base" hangingPunct="0">
              <a:lnSpc>
                <a:spcPct val="100000"/>
              </a:lnSpc>
              <a:spcBef>
                <a:spcPct val="0"/>
              </a:spcBef>
              <a:spcAft>
                <a:spcPct val="0"/>
              </a:spcAft>
            </a:pPr>
            <a:r>
              <a:rPr lang="en-US" altLang="en-US" sz="1800" b="1" dirty="0">
                <a:solidFill>
                  <a:srgbClr val="002060"/>
                </a:solidFill>
                <a:latin typeface="Calibri" panose="020F0502020204030204" pitchFamily="34" charset="0"/>
                <a:cs typeface="Calibri" panose="020F0502020204030204" pitchFamily="34" charset="0"/>
              </a:rPr>
              <a:t>Register and Activate Your NGC Account</a:t>
            </a:r>
          </a:p>
          <a:p>
            <a:pPr eaLnBrk="0" fontAlgn="base" hangingPunct="0">
              <a:lnSpc>
                <a:spcPct val="100000"/>
              </a:lnSpc>
              <a:spcBef>
                <a:spcPct val="0"/>
              </a:spcBef>
              <a:spcAft>
                <a:spcPct val="0"/>
              </a:spcAft>
            </a:pPr>
            <a:r>
              <a:rPr lang="en-US" altLang="en-US" sz="1800" b="1" dirty="0">
                <a:solidFill>
                  <a:srgbClr val="002060"/>
                </a:solidFill>
                <a:latin typeface="Calibri" panose="020F0502020204030204" pitchFamily="34" charset="0"/>
                <a:cs typeface="Calibri" panose="020F0502020204030204" pitchFamily="34" charset="0"/>
              </a:rPr>
              <a:t>Generate Your NGC API Key </a:t>
            </a:r>
          </a:p>
          <a:p>
            <a:pPr eaLnBrk="0" fontAlgn="base" hangingPunct="0">
              <a:lnSpc>
                <a:spcPct val="100000"/>
              </a:lnSpc>
              <a:spcBef>
                <a:spcPct val="0"/>
              </a:spcBef>
              <a:spcAft>
                <a:spcPct val="0"/>
              </a:spcAft>
            </a:pPr>
            <a:r>
              <a:rPr lang="en-US" altLang="en-US" sz="1800" b="1" dirty="0">
                <a:solidFill>
                  <a:srgbClr val="002060"/>
                </a:solidFill>
                <a:latin typeface="Calibri" panose="020F0502020204030204" pitchFamily="34" charset="0"/>
                <a:cs typeface="Calibri" panose="020F0502020204030204" pitchFamily="34" charset="0"/>
              </a:rPr>
              <a:t>Load singularity module:</a:t>
            </a:r>
          </a:p>
          <a:p>
            <a:pPr marL="0" indent="0" eaLnBrk="0" fontAlgn="base" hangingPunct="0">
              <a:lnSpc>
                <a:spcPct val="100000"/>
              </a:lnSpc>
              <a:spcBef>
                <a:spcPct val="0"/>
              </a:spcBef>
              <a:spcAft>
                <a:spcPct val="0"/>
              </a:spcAft>
              <a:buNone/>
            </a:pPr>
            <a:r>
              <a:rPr lang="en-US" sz="1800" dirty="0">
                <a:solidFill>
                  <a:schemeClr val="tx1"/>
                </a:solidFill>
                <a:latin typeface="Calibri" panose="020F0502020204030204" pitchFamily="34" charset="0"/>
                <a:cs typeface="Calibri" panose="020F0502020204030204" pitchFamily="34" charset="0"/>
              </a:rPr>
              <a:t>$ module load singularity/3.2.1</a:t>
            </a:r>
          </a:p>
          <a:p>
            <a:pPr marL="0" indent="0" eaLnBrk="0" fontAlgn="base" hangingPunct="0">
              <a:lnSpc>
                <a:spcPct val="100000"/>
              </a:lnSpc>
              <a:spcBef>
                <a:spcPct val="0"/>
              </a:spcBef>
              <a:spcAft>
                <a:spcPct val="0"/>
              </a:spcAft>
              <a:buNone/>
            </a:pPr>
            <a:r>
              <a:rPr lang="en-US" sz="1800" dirty="0">
                <a:solidFill>
                  <a:schemeClr val="tx1"/>
                </a:solidFill>
                <a:latin typeface="Calibri" panose="020F0502020204030204" pitchFamily="34" charset="0"/>
                <a:cs typeface="Calibri" panose="020F0502020204030204" pitchFamily="34" charset="0"/>
              </a:rPr>
              <a:t>$ module list</a:t>
            </a:r>
          </a:p>
          <a:p>
            <a:pPr marL="0" indent="0" eaLnBrk="0" fontAlgn="base" hangingPunct="0">
              <a:lnSpc>
                <a:spcPct val="100000"/>
              </a:lnSpc>
              <a:spcBef>
                <a:spcPct val="0"/>
              </a:spcBef>
              <a:spcAft>
                <a:spcPct val="0"/>
              </a:spcAft>
              <a:buNone/>
            </a:pPr>
            <a:r>
              <a:rPr lang="en-US" sz="1800" i="1" dirty="0">
                <a:solidFill>
                  <a:schemeClr val="tx1"/>
                </a:solidFill>
                <a:latin typeface="Calibri" panose="020F0502020204030204" pitchFamily="34" charset="0"/>
                <a:cs typeface="Calibri" panose="020F0502020204030204" pitchFamily="34" charset="0"/>
              </a:rPr>
              <a:t>Currently Loaded Modules</a:t>
            </a:r>
            <a:r>
              <a:rPr lang="en-US" sz="1800" dirty="0">
                <a:solidFill>
                  <a:schemeClr val="tx1"/>
                </a:solidFill>
                <a:latin typeface="Calibri" panose="020F0502020204030204" pitchFamily="34" charset="0"/>
                <a:cs typeface="Calibri" panose="020F0502020204030204" pitchFamily="34" charset="0"/>
              </a:rPr>
              <a:t>:</a:t>
            </a:r>
          </a:p>
          <a:p>
            <a:pPr marL="0" indent="0" eaLnBrk="0" fontAlgn="base" hangingPunct="0">
              <a:lnSpc>
                <a:spcPct val="100000"/>
              </a:lnSpc>
              <a:spcBef>
                <a:spcPct val="0"/>
              </a:spcBef>
              <a:spcAft>
                <a:spcPct val="0"/>
              </a:spcAft>
              <a:buNone/>
            </a:pPr>
            <a:r>
              <a:rPr lang="en-US" sz="1800" dirty="0">
                <a:solidFill>
                  <a:schemeClr val="tx1"/>
                </a:solidFill>
                <a:latin typeface="Calibri" panose="020F0502020204030204" pitchFamily="34" charset="0"/>
                <a:cs typeface="Calibri" panose="020F0502020204030204" pitchFamily="34" charset="0"/>
              </a:rPr>
              <a:t>singularity/3.2.1</a:t>
            </a:r>
          </a:p>
          <a:p>
            <a:pPr eaLnBrk="0" fontAlgn="base" hangingPunct="0">
              <a:lnSpc>
                <a:spcPct val="100000"/>
              </a:lnSpc>
              <a:spcBef>
                <a:spcPct val="0"/>
              </a:spcBef>
              <a:spcAft>
                <a:spcPct val="0"/>
              </a:spcAft>
            </a:pPr>
            <a:r>
              <a:rPr lang="en-US" sz="1800" b="1" dirty="0">
                <a:solidFill>
                  <a:srgbClr val="002060"/>
                </a:solidFill>
                <a:latin typeface="Calibri" panose="020F0502020204030204" pitchFamily="34" charset="0"/>
                <a:cs typeface="Calibri" panose="020F0502020204030204" pitchFamily="34" charset="0"/>
              </a:rPr>
              <a:t>Setting  NGC container registry authentication credentials:</a:t>
            </a:r>
          </a:p>
          <a:p>
            <a:pPr marL="0" indent="0" eaLnBrk="0" fontAlgn="base" hangingPunct="0">
              <a:lnSpc>
                <a:spcPct val="100000"/>
              </a:lnSpc>
              <a:spcBef>
                <a:spcPct val="0"/>
              </a:spcBef>
              <a:spcAft>
                <a:spcPct val="0"/>
              </a:spcAft>
              <a:buNone/>
            </a:pPr>
            <a:r>
              <a:rPr lang="en-US" sz="1800" dirty="0">
                <a:solidFill>
                  <a:schemeClr val="tx1"/>
                </a:solidFill>
                <a:latin typeface="Calibri" panose="020F0502020204030204" pitchFamily="34" charset="0"/>
                <a:cs typeface="Calibri" panose="020F0502020204030204" pitchFamily="34" charset="0"/>
              </a:rPr>
              <a:t>$ export SINGULARITY_DOCKER_USERNAME='$</a:t>
            </a:r>
            <a:r>
              <a:rPr lang="en-US" sz="1800" dirty="0" err="1">
                <a:solidFill>
                  <a:schemeClr val="tx1"/>
                </a:solidFill>
                <a:latin typeface="Calibri" panose="020F0502020204030204" pitchFamily="34" charset="0"/>
                <a:cs typeface="Calibri" panose="020F0502020204030204" pitchFamily="34" charset="0"/>
              </a:rPr>
              <a:t>oauthtoken</a:t>
            </a:r>
            <a:r>
              <a:rPr lang="en-US" sz="1800" dirty="0">
                <a:solidFill>
                  <a:schemeClr val="tx1"/>
                </a:solidFill>
                <a:latin typeface="Calibri" panose="020F0502020204030204" pitchFamily="34" charset="0"/>
                <a:cs typeface="Calibri" panose="020F0502020204030204" pitchFamily="34" charset="0"/>
              </a:rPr>
              <a:t>'</a:t>
            </a:r>
          </a:p>
          <a:p>
            <a:pPr marL="0" indent="0" eaLnBrk="0" fontAlgn="base" hangingPunct="0">
              <a:lnSpc>
                <a:spcPct val="100000"/>
              </a:lnSpc>
              <a:spcBef>
                <a:spcPct val="0"/>
              </a:spcBef>
              <a:spcAft>
                <a:spcPct val="0"/>
              </a:spcAft>
              <a:buNone/>
            </a:pPr>
            <a:r>
              <a:rPr lang="en-US" sz="1800" dirty="0">
                <a:solidFill>
                  <a:schemeClr val="tx1"/>
                </a:solidFill>
                <a:latin typeface="Calibri" panose="020F0502020204030204" pitchFamily="34" charset="0"/>
                <a:cs typeface="Calibri" panose="020F0502020204030204" pitchFamily="34" charset="0"/>
              </a:rPr>
              <a:t>$ export SINGULARITY_DOCKER_PASSWORD=&lt;NVIDIA NGC API key&gt;</a:t>
            </a:r>
          </a:p>
          <a:p>
            <a:pPr eaLnBrk="0" fontAlgn="base" hangingPunct="0">
              <a:lnSpc>
                <a:spcPct val="100000"/>
              </a:lnSpc>
              <a:spcBef>
                <a:spcPct val="0"/>
              </a:spcBef>
              <a:spcAft>
                <a:spcPct val="0"/>
              </a:spcAft>
            </a:pPr>
            <a:r>
              <a:rPr lang="en-US" sz="1800" b="1" dirty="0">
                <a:solidFill>
                  <a:srgbClr val="002060"/>
                </a:solidFill>
                <a:latin typeface="Calibri" panose="020F0502020204030204" pitchFamily="34" charset="0"/>
                <a:cs typeface="Calibri" panose="020F0502020204030204" pitchFamily="34" charset="0"/>
              </a:rPr>
              <a:t>Pulling container  to a local Singularity image:</a:t>
            </a:r>
          </a:p>
          <a:p>
            <a:pPr marL="0" indent="0" eaLnBrk="0" fontAlgn="base" hangingPunct="0">
              <a:lnSpc>
                <a:spcPct val="100000"/>
              </a:lnSpc>
              <a:spcBef>
                <a:spcPct val="0"/>
              </a:spcBef>
              <a:spcAft>
                <a:spcPct val="0"/>
              </a:spcAft>
              <a:buNone/>
            </a:pPr>
            <a:r>
              <a:rPr lang="en-US" sz="1800" dirty="0">
                <a:solidFill>
                  <a:schemeClr val="tx1"/>
                </a:solidFill>
                <a:latin typeface="Calibri" panose="020F0502020204030204" pitchFamily="34" charset="0"/>
                <a:cs typeface="Calibri" panose="020F0502020204030204" pitchFamily="34" charset="0"/>
              </a:rPr>
              <a:t>$ export SINGULARITY_TMPDIR=/home/TMP/$USER</a:t>
            </a:r>
          </a:p>
          <a:p>
            <a:pPr marL="0" indent="0" eaLnBrk="0" fontAlgn="base" hangingPunct="0">
              <a:lnSpc>
                <a:spcPct val="100000"/>
              </a:lnSpc>
              <a:spcBef>
                <a:spcPct val="0"/>
              </a:spcBef>
              <a:spcAft>
                <a:spcPct val="0"/>
              </a:spcAft>
              <a:buNone/>
            </a:pP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mkdir</a:t>
            </a:r>
            <a:r>
              <a:rPr lang="en-US" sz="1800" dirty="0">
                <a:solidFill>
                  <a:schemeClr val="tx1"/>
                </a:solidFill>
                <a:latin typeface="Calibri" panose="020F0502020204030204" pitchFamily="34" charset="0"/>
                <a:cs typeface="Calibri" panose="020F0502020204030204" pitchFamily="34" charset="0"/>
              </a:rPr>
              <a:t> -p $SINGULARITY_TMPDIR</a:t>
            </a:r>
          </a:p>
          <a:p>
            <a:pPr marL="0" indent="0" eaLnBrk="0" fontAlgn="base" hangingPunct="0">
              <a:lnSpc>
                <a:spcPct val="100000"/>
              </a:lnSpc>
              <a:spcBef>
                <a:spcPct val="0"/>
              </a:spcBef>
              <a:spcAft>
                <a:spcPct val="0"/>
              </a:spcAft>
              <a:buNone/>
            </a:pPr>
            <a:r>
              <a:rPr lang="en-US" sz="1800" dirty="0">
                <a:solidFill>
                  <a:schemeClr val="tx1"/>
                </a:solidFill>
                <a:latin typeface="Calibri" panose="020F0502020204030204" pitchFamily="34" charset="0"/>
                <a:cs typeface="Calibri" panose="020F0502020204030204" pitchFamily="34" charset="0"/>
              </a:rPr>
              <a:t>$ singularity pull tensorflow_19.06-py3.sif docker://nvcr.io/nvidia/tensorflow:19.06-py3</a:t>
            </a:r>
          </a:p>
          <a:p>
            <a:pPr eaLnBrk="0" fontAlgn="base" hangingPunct="0">
              <a:lnSpc>
                <a:spcPct val="100000"/>
              </a:lnSpc>
              <a:spcBef>
                <a:spcPct val="0"/>
              </a:spcBef>
              <a:spcAft>
                <a:spcPct val="0"/>
              </a:spcAft>
            </a:pPr>
            <a:r>
              <a:rPr lang="en-US" sz="1800" b="1" dirty="0">
                <a:solidFill>
                  <a:srgbClr val="002060"/>
                </a:solidFill>
                <a:latin typeface="Calibri" panose="020F0502020204030204" pitchFamily="34" charset="0"/>
                <a:cs typeface="Calibri" panose="020F0502020204030204" pitchFamily="34" charset="0"/>
              </a:rPr>
              <a:t>For containers from Docker Hub </a:t>
            </a:r>
          </a:p>
          <a:p>
            <a:pPr marL="0" indent="0" eaLnBrk="0" fontAlgn="base" hangingPunct="0">
              <a:lnSpc>
                <a:spcPct val="100000"/>
              </a:lnSpc>
              <a:spcBef>
                <a:spcPct val="0"/>
              </a:spcBef>
              <a:spcAft>
                <a:spcPct val="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singularity pull docker://tensorflow/tensorflow:2.3.1-gpu</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indent="0" eaLnBrk="0" fontAlgn="base" hangingPunct="0">
              <a:lnSpc>
                <a:spcPct val="100000"/>
              </a:lnSpc>
              <a:spcBef>
                <a:spcPct val="0"/>
              </a:spcBef>
              <a:spcAft>
                <a:spcPct val="0"/>
              </a:spcAft>
              <a:buNone/>
            </a:pPr>
            <a:endParaRPr lang="en-US" sz="1800" dirty="0">
              <a:solidFill>
                <a:schemeClr val="tx1"/>
              </a:solidFill>
              <a:latin typeface="Calibri" panose="020F0502020204030204" pitchFamily="34" charset="0"/>
              <a:cs typeface="Calibri" panose="020F0502020204030204" pitchFamily="34" charset="0"/>
            </a:endParaRPr>
          </a:p>
          <a:p>
            <a:pPr eaLnBrk="0" fontAlgn="base" hangingPunct="0">
              <a:lnSpc>
                <a:spcPct val="100000"/>
              </a:lnSpc>
              <a:spcBef>
                <a:spcPct val="0"/>
              </a:spcBef>
              <a:spcAft>
                <a:spcPct val="0"/>
              </a:spcAft>
            </a:pPr>
            <a:r>
              <a:rPr lang="en-US" altLang="en-US" sz="1800" b="1" dirty="0">
                <a:solidFill>
                  <a:srgbClr val="002060"/>
                </a:solidFill>
                <a:latin typeface="Calibri" panose="020F0502020204030204" pitchFamily="34" charset="0"/>
                <a:cs typeface="Calibri" panose="020F0502020204030204" pitchFamily="34" charset="0"/>
              </a:rPr>
              <a:t>GPU use: </a:t>
            </a:r>
          </a:p>
          <a:p>
            <a:pPr marL="0" indent="0" eaLnBrk="0" fontAlgn="base" hangingPunct="0">
              <a:lnSpc>
                <a:spcPct val="100000"/>
              </a:lnSpc>
              <a:spcBef>
                <a:spcPct val="0"/>
              </a:spcBef>
              <a:spcAft>
                <a:spcPct val="0"/>
              </a:spcAft>
              <a:buNone/>
            </a:pPr>
            <a:r>
              <a:rPr lang="en-US" altLang="en-US" sz="1800" i="1" dirty="0">
                <a:solidFill>
                  <a:prstClr val="black"/>
                </a:solidFill>
                <a:latin typeface="Calibri" panose="020F0502020204030204" pitchFamily="34" charset="0"/>
                <a:cs typeface="Calibri" panose="020F0502020204030204" pitchFamily="34" charset="0"/>
              </a:rPr>
              <a:t>If your host system has an NVIDIA GPU card and a driver installed, you can leverage the card with the </a:t>
            </a:r>
            <a:r>
              <a:rPr lang="en-US" altLang="en-US" sz="1800" b="1" i="1" dirty="0">
                <a:solidFill>
                  <a:srgbClr val="C00000"/>
                </a:solidFill>
                <a:latin typeface="Calibri" panose="020F0502020204030204" pitchFamily="34" charset="0"/>
                <a:cs typeface="Calibri" panose="020F0502020204030204" pitchFamily="34" charset="0"/>
              </a:rPr>
              <a:t>--</a:t>
            </a:r>
            <a:r>
              <a:rPr lang="en-US" altLang="en-US" sz="1800" b="1" i="1" dirty="0" err="1">
                <a:solidFill>
                  <a:srgbClr val="C00000"/>
                </a:solidFill>
                <a:latin typeface="Calibri" panose="020F0502020204030204" pitchFamily="34" charset="0"/>
                <a:cs typeface="Calibri" panose="020F0502020204030204" pitchFamily="34" charset="0"/>
              </a:rPr>
              <a:t>nv</a:t>
            </a:r>
            <a:r>
              <a:rPr lang="en-US" altLang="en-US" sz="1800" b="1" i="1" dirty="0">
                <a:solidFill>
                  <a:srgbClr val="C00000"/>
                </a:solidFill>
                <a:latin typeface="Calibri" panose="020F0502020204030204" pitchFamily="34" charset="0"/>
                <a:cs typeface="Calibri" panose="020F0502020204030204" pitchFamily="34" charset="0"/>
              </a:rPr>
              <a:t> </a:t>
            </a:r>
            <a:r>
              <a:rPr lang="en-US" altLang="en-US" sz="1800" i="1" dirty="0">
                <a:solidFill>
                  <a:prstClr val="black"/>
                </a:solidFill>
                <a:latin typeface="Calibri" panose="020F0502020204030204" pitchFamily="34" charset="0"/>
                <a:cs typeface="Calibri" panose="020F0502020204030204" pitchFamily="34" charset="0"/>
              </a:rPr>
              <a:t>option </a:t>
            </a:r>
            <a:endParaRPr lang="en-US" altLang="en-US" sz="1800" b="1" dirty="0">
              <a:solidFill>
                <a:srgbClr val="00206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endParaRPr lang="en-US" altLang="en-US" sz="1200" dirty="0">
              <a:solidFill>
                <a:srgbClr val="002060"/>
              </a:solidFill>
              <a:latin typeface="Calibri" panose="020F0502020204030204" pitchFamily="34" charset="0"/>
              <a:cs typeface="Calibri" panose="020F0502020204030204" pitchFamily="34" charset="0"/>
            </a:endParaRPr>
          </a:p>
        </p:txBody>
      </p:sp>
      <p:sp>
        <p:nvSpPr>
          <p:cNvPr id="6" name="TextBox 5"/>
          <p:cNvSpPr txBox="1"/>
          <p:nvPr/>
        </p:nvSpPr>
        <p:spPr>
          <a:xfrm>
            <a:off x="1201783" y="4976949"/>
            <a:ext cx="1397726" cy="369332"/>
          </a:xfrm>
          <a:prstGeom prst="rect">
            <a:avLst/>
          </a:prstGeom>
          <a:noFill/>
        </p:spPr>
        <p:txBody>
          <a:bodyPr wrap="square" rtlCol="0">
            <a:spAutoFit/>
          </a:bodyPr>
          <a:lstStyle/>
          <a:p>
            <a:endParaRPr lang="en-US" dirty="0"/>
          </a:p>
        </p:txBody>
      </p:sp>
      <p:sp>
        <p:nvSpPr>
          <p:cNvPr id="7" name="TextBox 6"/>
          <p:cNvSpPr txBox="1"/>
          <p:nvPr/>
        </p:nvSpPr>
        <p:spPr>
          <a:xfrm>
            <a:off x="7615646" y="6075432"/>
            <a:ext cx="1397726" cy="369332"/>
          </a:xfrm>
          <a:prstGeom prst="rect">
            <a:avLst/>
          </a:prstGeom>
          <a:noFill/>
        </p:spPr>
        <p:txBody>
          <a:bodyPr wrap="square" rtlCol="0">
            <a:spAutoFit/>
          </a:bodyPr>
          <a:lstStyle/>
          <a:p>
            <a:endParaRPr lang="en-US" dirty="0"/>
          </a:p>
        </p:txBody>
      </p:sp>
      <p:sp>
        <p:nvSpPr>
          <p:cNvPr id="9" name="TextBox 8"/>
          <p:cNvSpPr txBox="1"/>
          <p:nvPr/>
        </p:nvSpPr>
        <p:spPr>
          <a:xfrm>
            <a:off x="507964" y="6444764"/>
            <a:ext cx="8839236" cy="523220"/>
          </a:xfrm>
          <a:prstGeom prst="rect">
            <a:avLst/>
          </a:prstGeom>
          <a:noFill/>
        </p:spPr>
        <p:txBody>
          <a:bodyPr wrap="square" rtlCol="0">
            <a:spAutoFit/>
          </a:bodyPr>
          <a:lstStyle/>
          <a:p>
            <a:r>
              <a:rPr lang="en-US" sz="1400" dirty="0">
                <a:solidFill>
                  <a:srgbClr val="002060"/>
                </a:solidFill>
              </a:rPr>
              <a:t>For Future reading:  </a:t>
            </a:r>
            <a:r>
              <a:rPr lang="en-US" sz="1400" u="sng"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Singularity documentation</a:t>
            </a:r>
            <a:r>
              <a:rPr lang="en-US" sz="14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u="sng"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User Guide</a:t>
            </a:r>
            <a:r>
              <a:rPr lang="en-US" sz="1400"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u="sng"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Quick</a:t>
            </a:r>
            <a:r>
              <a:rPr lang="en-US" sz="1400" u="sng" dirty="0">
                <a:solidFill>
                  <a:srgbClr val="F49100"/>
                </a:solidFill>
                <a:effectLst/>
                <a:latin typeface="Times New Roman" panose="02020603050405020304" pitchFamily="18"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1400" u="sng"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Start</a:t>
            </a:r>
            <a:r>
              <a:rPr lang="en-US" sz="1400" u="sng" dirty="0">
                <a:solidFill>
                  <a:srgbClr val="002060"/>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dirty="0">
                <a:solidFill>
                  <a:srgbClr val="002060"/>
                </a:solidFill>
                <a:hlinkClick r:id="rId5">
                  <a:extLst>
                    <a:ext uri="{A12FA001-AC4F-418D-AE19-62706E023703}">
                      <ahyp:hlinkClr xmlns:ahyp="http://schemas.microsoft.com/office/drawing/2018/hyperlinkcolor" val="tx"/>
                    </a:ext>
                  </a:extLst>
                </a:hlinkClick>
              </a:rPr>
              <a:t>Deep Learning Support Matrix</a:t>
            </a:r>
            <a:endParaRPr lang="en-US" sz="1400" dirty="0">
              <a:solidFill>
                <a:srgbClr val="002060"/>
              </a:solidFill>
            </a:endParaRPr>
          </a:p>
          <a:p>
            <a:r>
              <a:rPr lang="en-US" sz="14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92E1B3B-EF7E-4C7B-B0E8-795FE14270F3}"/>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28595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292"/>
            <a:ext cx="10515600" cy="652306"/>
          </a:xfrm>
        </p:spPr>
        <p:txBody>
          <a:bodyPr>
            <a:normAutofit/>
          </a:bodyPr>
          <a:lstStyle/>
          <a:p>
            <a:r>
              <a:rPr lang="en-US" dirty="0"/>
              <a:t>Running NGC and GPU Containers with Singularity (2)</a:t>
            </a:r>
          </a:p>
        </p:txBody>
      </p:sp>
      <p:sp>
        <p:nvSpPr>
          <p:cNvPr id="3" name="Content Placeholder 2"/>
          <p:cNvSpPr>
            <a:spLocks noGrp="1"/>
          </p:cNvSpPr>
          <p:nvPr>
            <p:ph idx="1"/>
          </p:nvPr>
        </p:nvSpPr>
        <p:spPr>
          <a:xfrm>
            <a:off x="615528" y="872345"/>
            <a:ext cx="10960946" cy="369332"/>
          </a:xfrm>
          <a:solidFill>
            <a:schemeClr val="bg2">
              <a:lumMod val="75000"/>
              <a:alpha val="26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marL="0" indent="0" eaLnBrk="0" fontAlgn="base" hangingPunct="0">
              <a:lnSpc>
                <a:spcPct val="100000"/>
              </a:lnSpc>
              <a:spcBef>
                <a:spcPct val="0"/>
              </a:spcBef>
              <a:spcAft>
                <a:spcPct val="0"/>
              </a:spcAft>
              <a:buNone/>
            </a:pPr>
            <a:r>
              <a:rPr lang="en-US" altLang="en-US" sz="1800" b="1" dirty="0">
                <a:solidFill>
                  <a:srgbClr val="002060"/>
                </a:solidFill>
                <a:latin typeface="Calibri" panose="020F0502020204030204" pitchFamily="34" charset="0"/>
                <a:cs typeface="Calibri" panose="020F0502020204030204" pitchFamily="34" charset="0"/>
              </a:rPr>
              <a:t>Checking  TensorFlow version</a:t>
            </a:r>
          </a:p>
        </p:txBody>
      </p:sp>
      <p:sp>
        <p:nvSpPr>
          <p:cNvPr id="6" name="TextBox 5"/>
          <p:cNvSpPr txBox="1"/>
          <p:nvPr/>
        </p:nvSpPr>
        <p:spPr>
          <a:xfrm>
            <a:off x="1201783" y="4976949"/>
            <a:ext cx="1397726" cy="369332"/>
          </a:xfrm>
          <a:prstGeom prst="rect">
            <a:avLst/>
          </a:prstGeom>
          <a:noFill/>
        </p:spPr>
        <p:txBody>
          <a:bodyPr wrap="square" rtlCol="0">
            <a:spAutoFit/>
          </a:bodyPr>
          <a:lstStyle/>
          <a:p>
            <a:endParaRPr lang="en-US" dirty="0"/>
          </a:p>
        </p:txBody>
      </p:sp>
      <p:sp>
        <p:nvSpPr>
          <p:cNvPr id="7" name="TextBox 6"/>
          <p:cNvSpPr txBox="1"/>
          <p:nvPr/>
        </p:nvSpPr>
        <p:spPr>
          <a:xfrm>
            <a:off x="7615646" y="6075432"/>
            <a:ext cx="1397726" cy="369332"/>
          </a:xfrm>
          <a:prstGeom prst="rect">
            <a:avLst/>
          </a:prstGeom>
          <a:noFill/>
        </p:spPr>
        <p:txBody>
          <a:bodyPr wrap="square" rtlCol="0">
            <a:spAutoFit/>
          </a:bodyPr>
          <a:lstStyle/>
          <a:p>
            <a:endParaRPr lang="en-US" dirty="0"/>
          </a:p>
        </p:txBody>
      </p:sp>
      <p:sp>
        <p:nvSpPr>
          <p:cNvPr id="8" name="Content Placeholder 2">
            <a:extLst>
              <a:ext uri="{FF2B5EF4-FFF2-40B4-BE49-F238E27FC236}">
                <a16:creationId xmlns:a16="http://schemas.microsoft.com/office/drawing/2014/main" id="{91EDB60F-B415-4FF0-829C-D42A0DB3292A}"/>
              </a:ext>
            </a:extLst>
          </p:cNvPr>
          <p:cNvSpPr txBox="1">
            <a:spLocks/>
          </p:cNvSpPr>
          <p:nvPr/>
        </p:nvSpPr>
        <p:spPr>
          <a:xfrm>
            <a:off x="615527" y="1290776"/>
            <a:ext cx="10960946" cy="1077218"/>
          </a:xfrm>
          <a:prstGeom prst="rect">
            <a:avLst/>
          </a:prstGeom>
          <a:solidFill>
            <a:srgbClr val="FFC000">
              <a:alpha val="26000"/>
            </a:srgb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1600" dirty="0">
                <a:solidFill>
                  <a:srgbClr val="002060"/>
                </a:solidFill>
                <a:latin typeface="Calibri" panose="020F0502020204030204" pitchFamily="34" charset="0"/>
                <a:cs typeface="Calibri" panose="020F0502020204030204" pitchFamily="34" charset="0"/>
              </a:rPr>
              <a:t>$</a:t>
            </a:r>
            <a:r>
              <a:rPr lang="en-US" altLang="en-US" sz="1600" b="1" dirty="0">
                <a:solidFill>
                  <a:srgbClr val="002060"/>
                </a:solidFill>
                <a:latin typeface="Calibri" panose="020F0502020204030204" pitchFamily="34" charset="0"/>
                <a:cs typeface="Calibri" panose="020F0502020204030204" pitchFamily="34" charset="0"/>
              </a:rPr>
              <a:t> singularity exec --</a:t>
            </a:r>
            <a:r>
              <a:rPr lang="en-US" altLang="en-US" sz="1600" b="1" dirty="0" err="1">
                <a:solidFill>
                  <a:srgbClr val="002060"/>
                </a:solidFill>
                <a:latin typeface="Calibri" panose="020F0502020204030204" pitchFamily="34" charset="0"/>
                <a:cs typeface="Calibri" panose="020F0502020204030204" pitchFamily="34" charset="0"/>
              </a:rPr>
              <a:t>nv</a:t>
            </a:r>
            <a:r>
              <a:rPr lang="en-US" altLang="en-US" sz="1600" b="1" dirty="0">
                <a:solidFill>
                  <a:srgbClr val="002060"/>
                </a:solidFill>
                <a:latin typeface="Calibri" panose="020F0502020204030204" pitchFamily="34" charset="0"/>
                <a:cs typeface="Calibri" panose="020F0502020204030204" pitchFamily="34" charset="0"/>
              </a:rPr>
              <a:t>  tensorflow_19.06-py3.sif python -c 'import </a:t>
            </a:r>
            <a:r>
              <a:rPr lang="en-US" altLang="en-US" sz="1600" b="1" dirty="0" err="1">
                <a:solidFill>
                  <a:srgbClr val="002060"/>
                </a:solidFill>
                <a:latin typeface="Calibri" panose="020F0502020204030204" pitchFamily="34" charset="0"/>
                <a:cs typeface="Calibri" panose="020F0502020204030204" pitchFamily="34" charset="0"/>
              </a:rPr>
              <a:t>tensorflow</a:t>
            </a:r>
            <a:r>
              <a:rPr lang="en-US" altLang="en-US" sz="1600" b="1" dirty="0">
                <a:solidFill>
                  <a:srgbClr val="002060"/>
                </a:solidFill>
                <a:latin typeface="Calibri" panose="020F0502020204030204" pitchFamily="34" charset="0"/>
                <a:cs typeface="Calibri" panose="020F0502020204030204" pitchFamily="34" charset="0"/>
              </a:rPr>
              <a:t> as </a:t>
            </a:r>
            <a:r>
              <a:rPr lang="en-US" altLang="en-US" sz="1600" b="1" dirty="0" err="1">
                <a:solidFill>
                  <a:srgbClr val="002060"/>
                </a:solidFill>
                <a:latin typeface="Calibri" panose="020F0502020204030204" pitchFamily="34" charset="0"/>
                <a:cs typeface="Calibri" panose="020F0502020204030204" pitchFamily="34" charset="0"/>
              </a:rPr>
              <a:t>tf</a:t>
            </a:r>
            <a:r>
              <a:rPr lang="en-US" altLang="en-US" sz="1600" b="1" dirty="0">
                <a:solidFill>
                  <a:srgbClr val="002060"/>
                </a:solidFill>
                <a:latin typeface="Calibri" panose="020F0502020204030204" pitchFamily="34" charset="0"/>
                <a:cs typeface="Calibri" panose="020F0502020204030204" pitchFamily="34" charset="0"/>
              </a:rPr>
              <a:t>; print(</a:t>
            </a:r>
            <a:r>
              <a:rPr lang="en-US" altLang="en-US" sz="1600" b="1" dirty="0" err="1">
                <a:solidFill>
                  <a:srgbClr val="002060"/>
                </a:solidFill>
                <a:latin typeface="Calibri" panose="020F0502020204030204" pitchFamily="34" charset="0"/>
                <a:cs typeface="Calibri" panose="020F0502020204030204" pitchFamily="34" charset="0"/>
              </a:rPr>
              <a:t>tf</a:t>
            </a:r>
            <a:r>
              <a:rPr lang="en-US" altLang="en-US" sz="1600" b="1" dirty="0">
                <a:solidFill>
                  <a:srgbClr val="002060"/>
                </a:solidFill>
                <a:latin typeface="Calibri" panose="020F0502020204030204" pitchFamily="34" charset="0"/>
                <a:cs typeface="Calibri" panose="020F0502020204030204" pitchFamily="34" charset="0"/>
              </a:rPr>
              <a:t>.__version__)'</a:t>
            </a:r>
          </a:p>
          <a:p>
            <a:pPr marL="0" indent="0" eaLnBrk="0" fontAlgn="base" hangingPunct="0">
              <a:lnSpc>
                <a:spcPct val="100000"/>
              </a:lnSpc>
              <a:spcBef>
                <a:spcPct val="0"/>
              </a:spcBef>
              <a:spcAft>
                <a:spcPct val="0"/>
              </a:spcAft>
              <a:buNone/>
            </a:pPr>
            <a:r>
              <a:rPr lang="en-US" altLang="en-US" sz="1600" dirty="0">
                <a:solidFill>
                  <a:srgbClr val="002060"/>
                </a:solidFill>
                <a:latin typeface="Calibri" panose="020F0502020204030204" pitchFamily="34" charset="0"/>
                <a:cs typeface="Calibri" panose="020F0502020204030204" pitchFamily="34" charset="0"/>
              </a:rPr>
              <a:t>1.13.1</a:t>
            </a:r>
          </a:p>
          <a:p>
            <a:pPr marL="0" indent="0" eaLnBrk="0" fontAlgn="base" hangingPunct="0">
              <a:lnSpc>
                <a:spcPct val="100000"/>
              </a:lnSpc>
              <a:spcBef>
                <a:spcPct val="0"/>
              </a:spcBef>
              <a:spcAft>
                <a:spcPct val="0"/>
              </a:spcAft>
              <a:buNone/>
            </a:pPr>
            <a:r>
              <a:rPr lang="en-US" altLang="en-US" sz="1600" dirty="0">
                <a:solidFill>
                  <a:srgbClr val="002060"/>
                </a:solidFill>
                <a:latin typeface="Calibri" panose="020F0502020204030204" pitchFamily="34" charset="0"/>
                <a:cs typeface="Calibri" panose="020F0502020204030204" pitchFamily="34" charset="0"/>
              </a:rPr>
              <a:t>$</a:t>
            </a:r>
            <a:r>
              <a:rPr lang="en-US" altLang="en-US" sz="1600" b="1" dirty="0">
                <a:solidFill>
                  <a:srgbClr val="002060"/>
                </a:solidFill>
                <a:latin typeface="Calibri" panose="020F0502020204030204" pitchFamily="34" charset="0"/>
                <a:cs typeface="Calibri" panose="020F0502020204030204" pitchFamily="34" charset="0"/>
              </a:rPr>
              <a:t> </a:t>
            </a:r>
            <a:r>
              <a:rPr kumimoji="0" lang="en-US" altLang="en-US"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singularity exec --</a:t>
            </a:r>
            <a:r>
              <a:rPr kumimoji="0" lang="en-US" altLang="en-US" sz="1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nv</a:t>
            </a:r>
            <a:r>
              <a:rPr kumimoji="0" lang="en-US" altLang="en-US"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tensorflow_2.3.1-gpu.sif python -c 'import </a:t>
            </a:r>
            <a:r>
              <a:rPr kumimoji="0" lang="en-US" altLang="en-US" sz="1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tensorflow</a:t>
            </a:r>
            <a:r>
              <a:rPr kumimoji="0" lang="en-US" altLang="en-US"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as </a:t>
            </a:r>
            <a:r>
              <a:rPr kumimoji="0" lang="en-US" altLang="en-US" sz="1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tf</a:t>
            </a:r>
            <a:r>
              <a:rPr kumimoji="0" lang="en-US" altLang="en-US"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print(</a:t>
            </a:r>
            <a:r>
              <a:rPr kumimoji="0" lang="en-US" altLang="en-US" sz="1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tf</a:t>
            </a:r>
            <a:r>
              <a:rPr kumimoji="0" lang="en-US" altLang="en-US"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.__version__)'</a:t>
            </a:r>
          </a:p>
          <a:p>
            <a:pPr marL="0" indent="0" eaLnBrk="0" fontAlgn="base" hangingPunct="0">
              <a:lnSpc>
                <a:spcPct val="100000"/>
              </a:lnSpc>
              <a:spcBef>
                <a:spcPct val="0"/>
              </a:spcBef>
              <a:spcAft>
                <a:spcPct val="0"/>
              </a:spcAft>
              <a:buNone/>
            </a:pPr>
            <a:r>
              <a:rPr lang="en-US" altLang="en-US" sz="1600" dirty="0">
                <a:solidFill>
                  <a:srgbClr val="002060"/>
                </a:solidFill>
                <a:latin typeface="Calibri" panose="020F0502020204030204" pitchFamily="34" charset="0"/>
                <a:cs typeface="Calibri" panose="020F0502020204030204" pitchFamily="34" charset="0"/>
              </a:rPr>
              <a:t>2.3.1</a:t>
            </a:r>
          </a:p>
        </p:txBody>
      </p:sp>
      <p:sp>
        <p:nvSpPr>
          <p:cNvPr id="10" name="Content Placeholder 2">
            <a:extLst>
              <a:ext uri="{FF2B5EF4-FFF2-40B4-BE49-F238E27FC236}">
                <a16:creationId xmlns:a16="http://schemas.microsoft.com/office/drawing/2014/main" id="{ECBAB2A4-0D6E-4006-9ABD-2CB86C2EF3EB}"/>
              </a:ext>
            </a:extLst>
          </p:cNvPr>
          <p:cNvSpPr txBox="1">
            <a:spLocks/>
          </p:cNvSpPr>
          <p:nvPr/>
        </p:nvSpPr>
        <p:spPr>
          <a:xfrm>
            <a:off x="615527" y="2841634"/>
            <a:ext cx="10960946" cy="2308324"/>
          </a:xfrm>
          <a:prstGeom prst="rect">
            <a:avLst/>
          </a:prstGeom>
          <a:solidFill>
            <a:srgbClr val="FFC000">
              <a:alpha val="26000"/>
            </a:srgb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@ui-1$ </a:t>
            </a:r>
            <a:r>
              <a:rPr lang="en-US" altLang="en-US" sz="1600" b="1" dirty="0">
                <a:solidFill>
                  <a:srgbClr val="002060"/>
                </a:solidFill>
                <a:latin typeface="Calibri" panose="020F0502020204030204" pitchFamily="34" charset="0"/>
                <a:cs typeface="Calibri" panose="020F0502020204030204" pitchFamily="34" charset="0"/>
              </a:rPr>
              <a:t>qsub -I -l nodes=1:ppn=2:gpus=1                                 ===&gt; For getting node with GPU</a:t>
            </a:r>
            <a:endParaRPr lang="en-US" altLang="en-US" sz="1600" dirty="0">
              <a:solidFill>
                <a:schemeClr val="tx1"/>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@ui-1$ </a:t>
            </a:r>
            <a:r>
              <a:rPr lang="en-US" altLang="en-US" sz="1600" dirty="0">
                <a:solidFill>
                  <a:srgbClr val="002060"/>
                </a:solidFill>
                <a:latin typeface="Calibri" panose="020F0502020204030204" pitchFamily="34" charset="0"/>
                <a:cs typeface="Calibri" panose="020F0502020204030204" pitchFamily="34" charset="0"/>
              </a:rPr>
              <a:t> </a:t>
            </a:r>
            <a:r>
              <a:rPr lang="en-US" altLang="en-US" sz="1600" b="1" dirty="0">
                <a:solidFill>
                  <a:srgbClr val="002060"/>
                </a:solidFill>
                <a:latin typeface="Calibri" panose="020F0502020204030204" pitchFamily="34" charset="0"/>
                <a:cs typeface="Calibri" panose="020F0502020204030204" pitchFamily="34" charset="0"/>
              </a:rPr>
              <a:t>qsub -I -l nodes=1:ppn=2:gpus=1 </a:t>
            </a:r>
            <a:r>
              <a:rPr lang="en-US" altLang="en-US" sz="1600" b="1" dirty="0">
                <a:solidFill>
                  <a:srgbClr val="FF0000"/>
                </a:solidFill>
                <a:latin typeface="Calibri" panose="020F0502020204030204" pitchFamily="34" charset="0"/>
                <a:cs typeface="Calibri" panose="020F0502020204030204" pitchFamily="34" charset="0"/>
              </a:rPr>
              <a:t>-l</a:t>
            </a:r>
            <a:r>
              <a:rPr lang="en-US" altLang="en-US" sz="1600" b="1" dirty="0">
                <a:solidFill>
                  <a:srgbClr val="002060"/>
                </a:solidFill>
                <a:latin typeface="Calibri" panose="020F0502020204030204" pitchFamily="34" charset="0"/>
                <a:cs typeface="Calibri" panose="020F0502020204030204" pitchFamily="34" charset="0"/>
              </a:rPr>
              <a:t> </a:t>
            </a:r>
            <a:r>
              <a:rPr lang="en-US" altLang="en-US" sz="1600" b="1" dirty="0">
                <a:solidFill>
                  <a:srgbClr val="FF0000"/>
                </a:solidFill>
                <a:latin typeface="Calibri" panose="020F0502020204030204" pitchFamily="34" charset="0"/>
                <a:cs typeface="Calibri" panose="020F0502020204030204" pitchFamily="34" charset="0"/>
              </a:rPr>
              <a:t>feature=v100   </a:t>
            </a:r>
            <a:r>
              <a:rPr lang="en-US" altLang="en-US" sz="1600" b="1" dirty="0">
                <a:solidFill>
                  <a:srgbClr val="002060"/>
                </a:solidFill>
                <a:latin typeface="Calibri" panose="020F0502020204030204" pitchFamily="34" charset="0"/>
                <a:cs typeface="Calibri" panose="020F0502020204030204" pitchFamily="34" charset="0"/>
              </a:rPr>
              <a:t>===&gt; For getting node with Tesla V100 GPU</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qsub: waiting for job 1028957.rudens to start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qsub: job 1028957.rudens ready</a:t>
            </a:r>
          </a:p>
          <a:p>
            <a:pPr marL="0" indent="0" defTabSz="457200" eaLnBrk="0" fontAlgn="base" hangingPunct="0">
              <a:lnSpc>
                <a:spcPct val="100000"/>
              </a:lnSpc>
              <a:spcBef>
                <a:spcPct val="0"/>
              </a:spcBef>
              <a:spcAft>
                <a:spcPct val="0"/>
              </a:spcAft>
              <a:buNone/>
              <a:defRPr/>
            </a:pPr>
            <a:r>
              <a:rPr lang="en-US" altLang="en-US" sz="1600" dirty="0">
                <a:solidFill>
                  <a:schemeClr val="tx1"/>
                </a:solidFill>
                <a:latin typeface="Calibri" panose="020F0502020204030204" pitchFamily="34" charset="0"/>
                <a:cs typeface="Calibri" panose="020F0502020204030204" pitchFamily="34" charset="0"/>
              </a:rPr>
              <a:t>@wn60 $</a:t>
            </a:r>
            <a:r>
              <a:rPr lang="en-US" altLang="en-US" sz="1600" b="1" dirty="0">
                <a:solidFill>
                  <a:schemeClr val="tx1"/>
                </a:solidFill>
                <a:latin typeface="Calibri" panose="020F0502020204030204" pitchFamily="34" charset="0"/>
                <a:cs typeface="Calibri" panose="020F0502020204030204" pitchFamily="34" charset="0"/>
              </a:rPr>
              <a:t> </a:t>
            </a:r>
            <a:r>
              <a:rPr lang="en-US" altLang="en-US" sz="1600" b="1" dirty="0">
                <a:solidFill>
                  <a:srgbClr val="002060"/>
                </a:solidFill>
                <a:latin typeface="Calibri" panose="020F0502020204030204" pitchFamily="34" charset="0"/>
                <a:cs typeface="Calibri" panose="020F0502020204030204" pitchFamily="34" charset="0"/>
              </a:rPr>
              <a:t>cd $PBS_O_WORKDIR</a:t>
            </a:r>
            <a:endPar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@wn60 $ </a:t>
            </a:r>
            <a:r>
              <a:rPr lang="en-US" altLang="en-US" sz="1600" b="1" dirty="0">
                <a:solidFill>
                  <a:srgbClr val="002060"/>
                </a:solidFill>
                <a:latin typeface="Calibri" panose="020F0502020204030204" pitchFamily="34" charset="0"/>
                <a:cs typeface="Calibri" panose="020F0502020204030204" pitchFamily="34" charset="0"/>
              </a:rPr>
              <a:t>module load singularity</a:t>
            </a:r>
          </a:p>
          <a:p>
            <a:pPr marL="0" indent="0" eaLnBrk="0" fontAlgn="base" hangingPunct="0">
              <a:lnSpc>
                <a:spcPct val="100000"/>
              </a:lnSpc>
              <a:spcBef>
                <a:spcPct val="0"/>
              </a:spcBef>
              <a:spcAft>
                <a:spcPct val="0"/>
              </a:spcAft>
              <a:buNone/>
            </a:pPr>
            <a:r>
              <a:rPr lang="en-US" altLang="en-US" sz="1600" dirty="0">
                <a:solidFill>
                  <a:srgbClr val="002060"/>
                </a:solidFill>
                <a:latin typeface="Calibri" panose="020F0502020204030204" pitchFamily="34" charset="0"/>
                <a:cs typeface="Calibri" panose="020F0502020204030204" pitchFamily="34" charset="0"/>
              </a:rPr>
              <a:t>$</a:t>
            </a:r>
            <a:r>
              <a:rPr lang="en-US" altLang="en-US" sz="1600" b="1" dirty="0">
                <a:solidFill>
                  <a:srgbClr val="002060"/>
                </a:solidFill>
                <a:latin typeface="Calibri" panose="020F0502020204030204" pitchFamily="34" charset="0"/>
                <a:cs typeface="Calibri" panose="020F0502020204030204" pitchFamily="34" charset="0"/>
              </a:rPr>
              <a:t> singularity exec --</a:t>
            </a:r>
            <a:r>
              <a:rPr lang="en-US" altLang="en-US" sz="1600" b="1" dirty="0" err="1">
                <a:solidFill>
                  <a:srgbClr val="002060"/>
                </a:solidFill>
                <a:latin typeface="Calibri" panose="020F0502020204030204" pitchFamily="34" charset="0"/>
                <a:cs typeface="Calibri" panose="020F0502020204030204" pitchFamily="34" charset="0"/>
              </a:rPr>
              <a:t>nv</a:t>
            </a:r>
            <a:r>
              <a:rPr lang="en-US" altLang="en-US" sz="1600" b="1" dirty="0">
                <a:solidFill>
                  <a:srgbClr val="002060"/>
                </a:solidFill>
                <a:latin typeface="Calibri" panose="020F0502020204030204" pitchFamily="34" charset="0"/>
                <a:cs typeface="Calibri" panose="020F0502020204030204" pitchFamily="34" charset="0"/>
              </a:rPr>
              <a:t>  tensorflow_19.06-py3.sif tf_gpu_avail_01.py </a:t>
            </a:r>
          </a:p>
          <a:p>
            <a:pPr marL="0" indent="0" eaLnBrk="0" fontAlgn="base" hangingPunct="0">
              <a:lnSpc>
                <a:spcPct val="100000"/>
              </a:lnSpc>
              <a:spcBef>
                <a:spcPct val="0"/>
              </a:spcBef>
              <a:spcAft>
                <a:spcPct val="0"/>
              </a:spcAft>
              <a:buNone/>
            </a:pPr>
            <a:r>
              <a:rPr lang="en-US" altLang="en-US" sz="1600" b="1" dirty="0">
                <a:solidFill>
                  <a:srgbClr val="002060"/>
                </a:solidFill>
                <a:latin typeface="Calibri" panose="020F0502020204030204" pitchFamily="34" charset="0"/>
                <a:cs typeface="Calibri" panose="020F0502020204030204" pitchFamily="34" charset="0"/>
              </a:rPr>
              <a:t>…</a:t>
            </a: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['/device:CPU:0', '/device:XLA_CPU:0', '/device:XLA_GPU:0', '/device:XLA_GPU:1', '/device:GPU:0', '/device:GPU:1']</a:t>
            </a:r>
          </a:p>
        </p:txBody>
      </p:sp>
      <p:sp>
        <p:nvSpPr>
          <p:cNvPr id="11" name="Content Placeholder 2">
            <a:extLst>
              <a:ext uri="{FF2B5EF4-FFF2-40B4-BE49-F238E27FC236}">
                <a16:creationId xmlns:a16="http://schemas.microsoft.com/office/drawing/2014/main" id="{D75C63F8-C96E-4AFA-B8E6-918B76667033}"/>
              </a:ext>
            </a:extLst>
          </p:cNvPr>
          <p:cNvSpPr txBox="1">
            <a:spLocks/>
          </p:cNvSpPr>
          <p:nvPr/>
        </p:nvSpPr>
        <p:spPr>
          <a:xfrm>
            <a:off x="615527" y="2420148"/>
            <a:ext cx="10960946" cy="369332"/>
          </a:xfrm>
          <a:prstGeom prst="rect">
            <a:avLst/>
          </a:prstGeom>
          <a:solidFill>
            <a:schemeClr val="bg2">
              <a:lumMod val="75000"/>
              <a:alpha val="26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1800" b="1" dirty="0">
                <a:solidFill>
                  <a:srgbClr val="002060"/>
                </a:solidFill>
                <a:latin typeface="Calibri" panose="020F0502020204030204" pitchFamily="34" charset="0"/>
                <a:cs typeface="Calibri" panose="020F0502020204030204" pitchFamily="34" charset="0"/>
              </a:rPr>
              <a:t>Checking available GPUs (Interactive shell)</a:t>
            </a:r>
            <a:endParaRPr lang="en-US" altLang="en-US" sz="1200" dirty="0">
              <a:solidFill>
                <a:srgbClr val="002060"/>
              </a:solidFill>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4B49D020-782C-4DF3-9A08-95C42B498A1B}"/>
              </a:ext>
            </a:extLst>
          </p:cNvPr>
          <p:cNvSpPr txBox="1">
            <a:spLocks/>
          </p:cNvSpPr>
          <p:nvPr/>
        </p:nvSpPr>
        <p:spPr>
          <a:xfrm>
            <a:off x="615527" y="5135992"/>
            <a:ext cx="10960946" cy="369332"/>
          </a:xfrm>
          <a:prstGeom prst="rect">
            <a:avLst/>
          </a:prstGeom>
          <a:solidFill>
            <a:schemeClr val="bg2">
              <a:lumMod val="75000"/>
              <a:alpha val="26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1800" b="1" dirty="0">
                <a:solidFill>
                  <a:srgbClr val="002060"/>
                </a:solidFill>
                <a:latin typeface="Calibri" panose="020F0502020204030204" pitchFamily="34" charset="0"/>
                <a:cs typeface="Calibri" panose="020F0502020204030204" pitchFamily="34" charset="0"/>
              </a:rPr>
              <a:t>Python script tf_gpu_avail_01.py </a:t>
            </a:r>
          </a:p>
        </p:txBody>
      </p:sp>
      <p:sp>
        <p:nvSpPr>
          <p:cNvPr id="12" name="Content Placeholder 2">
            <a:extLst>
              <a:ext uri="{FF2B5EF4-FFF2-40B4-BE49-F238E27FC236}">
                <a16:creationId xmlns:a16="http://schemas.microsoft.com/office/drawing/2014/main" id="{ACDE77DB-2F15-4764-B9B4-747E19C56BF9}"/>
              </a:ext>
            </a:extLst>
          </p:cNvPr>
          <p:cNvSpPr txBox="1">
            <a:spLocks/>
          </p:cNvSpPr>
          <p:nvPr/>
        </p:nvSpPr>
        <p:spPr>
          <a:xfrm>
            <a:off x="615527" y="5536823"/>
            <a:ext cx="10960946" cy="1077218"/>
          </a:xfrm>
          <a:prstGeom prst="rect">
            <a:avLst/>
          </a:prstGeom>
          <a:solidFill>
            <a:srgbClr val="FFC000">
              <a:alpha val="26000"/>
            </a:srgb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import </a:t>
            </a:r>
            <a:r>
              <a:rPr lang="en-US" altLang="en-US" sz="1600" dirty="0" err="1">
                <a:solidFill>
                  <a:schemeClr val="tx1"/>
                </a:solidFill>
                <a:latin typeface="Calibri" panose="020F0502020204030204" pitchFamily="34" charset="0"/>
                <a:cs typeface="Calibri" panose="020F0502020204030204" pitchFamily="34" charset="0"/>
              </a:rPr>
              <a:t>tensorflow</a:t>
            </a:r>
            <a:r>
              <a:rPr lang="en-US" altLang="en-US" sz="1600" dirty="0">
                <a:solidFill>
                  <a:schemeClr val="tx1"/>
                </a:solidFill>
                <a:latin typeface="Calibri" panose="020F0502020204030204" pitchFamily="34" charset="0"/>
                <a:cs typeface="Calibri" panose="020F0502020204030204" pitchFamily="34" charset="0"/>
              </a:rPr>
              <a:t> as </a:t>
            </a:r>
            <a:r>
              <a:rPr lang="en-US" altLang="en-US" sz="1600" dirty="0" err="1">
                <a:solidFill>
                  <a:schemeClr val="tx1"/>
                </a:solidFill>
                <a:latin typeface="Calibri" panose="020F0502020204030204" pitchFamily="34" charset="0"/>
                <a:cs typeface="Calibri" panose="020F0502020204030204" pitchFamily="34" charset="0"/>
              </a:rPr>
              <a:t>tf</a:t>
            </a:r>
            <a:endParaRPr lang="en-US" altLang="en-US" sz="1600" dirty="0">
              <a:solidFill>
                <a:schemeClr val="tx1"/>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import </a:t>
            </a:r>
            <a:r>
              <a:rPr lang="en-US" altLang="en-US" sz="1600" dirty="0" err="1">
                <a:solidFill>
                  <a:schemeClr val="tx1"/>
                </a:solidFill>
                <a:latin typeface="Calibri" panose="020F0502020204030204" pitchFamily="34" charset="0"/>
                <a:cs typeface="Calibri" panose="020F0502020204030204" pitchFamily="34" charset="0"/>
              </a:rPr>
              <a:t>os</a:t>
            </a:r>
            <a:endParaRPr lang="en-US" altLang="en-US" sz="1600" dirty="0">
              <a:solidFill>
                <a:schemeClr val="tx1"/>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from </a:t>
            </a:r>
            <a:r>
              <a:rPr lang="en-US" altLang="en-US" sz="1600" dirty="0" err="1">
                <a:solidFill>
                  <a:schemeClr val="tx1"/>
                </a:solidFill>
                <a:latin typeface="Calibri" panose="020F0502020204030204" pitchFamily="34" charset="0"/>
                <a:cs typeface="Calibri" panose="020F0502020204030204" pitchFamily="34" charset="0"/>
              </a:rPr>
              <a:t>tensorflow.python.client</a:t>
            </a:r>
            <a:r>
              <a:rPr lang="en-US" altLang="en-US" sz="1600" dirty="0">
                <a:solidFill>
                  <a:schemeClr val="tx1"/>
                </a:solidFill>
                <a:latin typeface="Calibri" panose="020F0502020204030204" pitchFamily="34" charset="0"/>
                <a:cs typeface="Calibri" panose="020F0502020204030204" pitchFamily="34" charset="0"/>
              </a:rPr>
              <a:t> import </a:t>
            </a:r>
            <a:r>
              <a:rPr lang="en-US" altLang="en-US" sz="1600" dirty="0" err="1">
                <a:solidFill>
                  <a:schemeClr val="tx1"/>
                </a:solidFill>
                <a:latin typeface="Calibri" panose="020F0502020204030204" pitchFamily="34" charset="0"/>
                <a:cs typeface="Calibri" panose="020F0502020204030204" pitchFamily="34" charset="0"/>
              </a:rPr>
              <a:t>device_lib</a:t>
            </a:r>
            <a:endParaRPr lang="en-US" altLang="en-US" sz="1600" dirty="0">
              <a:solidFill>
                <a:schemeClr val="tx1"/>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print([device.name for device in </a:t>
            </a:r>
            <a:r>
              <a:rPr lang="en-US" altLang="en-US" sz="1600" dirty="0" err="1">
                <a:solidFill>
                  <a:schemeClr val="tx1"/>
                </a:solidFill>
                <a:latin typeface="Calibri" panose="020F0502020204030204" pitchFamily="34" charset="0"/>
                <a:cs typeface="Calibri" panose="020F0502020204030204" pitchFamily="34" charset="0"/>
              </a:rPr>
              <a:t>device_lib.list_local_devices</a:t>
            </a:r>
            <a:r>
              <a:rPr lang="en-US" altLang="en-US" sz="1600" dirty="0">
                <a:solidFill>
                  <a:schemeClr val="tx1"/>
                </a:solidFill>
                <a:latin typeface="Calibri" panose="020F0502020204030204" pitchFamily="34" charset="0"/>
                <a:cs typeface="Calibri" panose="020F0502020204030204" pitchFamily="34" charset="0"/>
              </a:rPr>
              <a:t>() if device.name != None])</a:t>
            </a:r>
            <a:endParaRPr lang="en-US" altLang="en-US" sz="1600" b="1" dirty="0">
              <a:solidFill>
                <a:srgbClr val="002060"/>
              </a:solidFill>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3CEB078-585A-4698-BF69-8207A7868A7B}"/>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90107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292"/>
            <a:ext cx="10515600" cy="652306"/>
          </a:xfrm>
        </p:spPr>
        <p:txBody>
          <a:bodyPr>
            <a:normAutofit/>
          </a:bodyPr>
          <a:lstStyle/>
          <a:p>
            <a:r>
              <a:rPr lang="en-US" dirty="0"/>
              <a:t>Running NGC and GPU Containers with Singularity(3)</a:t>
            </a:r>
          </a:p>
        </p:txBody>
      </p:sp>
      <p:sp>
        <p:nvSpPr>
          <p:cNvPr id="3" name="Content Placeholder 2"/>
          <p:cNvSpPr>
            <a:spLocks noGrp="1"/>
          </p:cNvSpPr>
          <p:nvPr>
            <p:ph idx="1"/>
          </p:nvPr>
        </p:nvSpPr>
        <p:spPr>
          <a:xfrm>
            <a:off x="615528" y="872345"/>
            <a:ext cx="10960946" cy="553998"/>
          </a:xfrm>
          <a:solidFill>
            <a:schemeClr val="bg2">
              <a:lumMod val="75000"/>
              <a:alpha val="26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marL="0" indent="0" eaLnBrk="0" fontAlgn="base" hangingPunct="0">
              <a:lnSpc>
                <a:spcPct val="100000"/>
              </a:lnSpc>
              <a:spcBef>
                <a:spcPct val="0"/>
              </a:spcBef>
              <a:spcAft>
                <a:spcPct val="0"/>
              </a:spcAft>
              <a:buNone/>
            </a:pPr>
            <a:r>
              <a:rPr lang="en-US" altLang="en-US" sz="1800" b="1" dirty="0">
                <a:solidFill>
                  <a:srgbClr val="002060"/>
                </a:solidFill>
                <a:latin typeface="Calibri" panose="020F0502020204030204" pitchFamily="34" charset="0"/>
                <a:cs typeface="Calibri" panose="020F0502020204030204" pitchFamily="34" charset="0"/>
              </a:rPr>
              <a:t>Running simple TensorFlow script (tf2_gpu_cpu.py)</a:t>
            </a:r>
          </a:p>
          <a:p>
            <a:pPr marL="0" indent="0" eaLnBrk="0" fontAlgn="base" hangingPunct="0">
              <a:lnSpc>
                <a:spcPct val="100000"/>
              </a:lnSpc>
              <a:spcBef>
                <a:spcPct val="0"/>
              </a:spcBef>
              <a:spcAft>
                <a:spcPct val="0"/>
              </a:spcAft>
              <a:buNone/>
            </a:pPr>
            <a:endParaRPr lang="en-US" altLang="en-US" sz="1200" dirty="0">
              <a:solidFill>
                <a:srgbClr val="002060"/>
              </a:solidFill>
              <a:latin typeface="Calibri" panose="020F0502020204030204" pitchFamily="34" charset="0"/>
              <a:cs typeface="Calibri" panose="020F0502020204030204" pitchFamily="34" charset="0"/>
            </a:endParaRPr>
          </a:p>
        </p:txBody>
      </p:sp>
      <p:sp>
        <p:nvSpPr>
          <p:cNvPr id="6" name="TextBox 5"/>
          <p:cNvSpPr txBox="1"/>
          <p:nvPr/>
        </p:nvSpPr>
        <p:spPr>
          <a:xfrm>
            <a:off x="1201783" y="4976949"/>
            <a:ext cx="1397726" cy="369332"/>
          </a:xfrm>
          <a:prstGeom prst="rect">
            <a:avLst/>
          </a:prstGeom>
          <a:noFill/>
        </p:spPr>
        <p:txBody>
          <a:bodyPr wrap="square" rtlCol="0">
            <a:spAutoFit/>
          </a:bodyPr>
          <a:lstStyle/>
          <a:p>
            <a:endParaRPr lang="en-US" dirty="0"/>
          </a:p>
        </p:txBody>
      </p:sp>
      <p:sp>
        <p:nvSpPr>
          <p:cNvPr id="7" name="TextBox 6"/>
          <p:cNvSpPr txBox="1"/>
          <p:nvPr/>
        </p:nvSpPr>
        <p:spPr>
          <a:xfrm>
            <a:off x="7615646" y="6075432"/>
            <a:ext cx="1397726" cy="369332"/>
          </a:xfrm>
          <a:prstGeom prst="rect">
            <a:avLst/>
          </a:prstGeom>
          <a:noFill/>
        </p:spPr>
        <p:txBody>
          <a:bodyPr wrap="square" rtlCol="0">
            <a:spAutoFit/>
          </a:bodyPr>
          <a:lstStyle/>
          <a:p>
            <a:endParaRPr lang="en-US" dirty="0"/>
          </a:p>
        </p:txBody>
      </p:sp>
      <p:sp>
        <p:nvSpPr>
          <p:cNvPr id="8" name="Content Placeholder 2">
            <a:extLst>
              <a:ext uri="{FF2B5EF4-FFF2-40B4-BE49-F238E27FC236}">
                <a16:creationId xmlns:a16="http://schemas.microsoft.com/office/drawing/2014/main" id="{91EDB60F-B415-4FF0-829C-D42A0DB3292A}"/>
              </a:ext>
            </a:extLst>
          </p:cNvPr>
          <p:cNvSpPr txBox="1">
            <a:spLocks/>
          </p:cNvSpPr>
          <p:nvPr/>
        </p:nvSpPr>
        <p:spPr>
          <a:xfrm>
            <a:off x="615526" y="1502066"/>
            <a:ext cx="4807811" cy="5262979"/>
          </a:xfrm>
          <a:prstGeom prst="rect">
            <a:avLst/>
          </a:prstGeom>
          <a:solidFill>
            <a:srgbClr val="FFC000">
              <a:alpha val="26000"/>
            </a:srgb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import </a:t>
            </a:r>
            <a:r>
              <a:rPr lang="en-US" altLang="en-US" sz="1200" b="1" dirty="0" err="1">
                <a:solidFill>
                  <a:srgbClr val="002060"/>
                </a:solidFill>
                <a:latin typeface="Calibri" panose="020F0502020204030204" pitchFamily="34" charset="0"/>
                <a:cs typeface="Calibri" panose="020F0502020204030204" pitchFamily="34" charset="0"/>
              </a:rPr>
              <a:t>tensorflow</a:t>
            </a:r>
            <a:r>
              <a:rPr lang="en-US" altLang="en-US" sz="1200" b="1" dirty="0">
                <a:solidFill>
                  <a:srgbClr val="002060"/>
                </a:solidFill>
                <a:latin typeface="Calibri" panose="020F0502020204030204" pitchFamily="34" charset="0"/>
                <a:cs typeface="Calibri" panose="020F0502020204030204" pitchFamily="34" charset="0"/>
              </a:rPr>
              <a:t> as </a:t>
            </a:r>
            <a:r>
              <a:rPr lang="en-US" altLang="en-US" sz="1200" b="1" dirty="0" err="1">
                <a:solidFill>
                  <a:srgbClr val="002060"/>
                </a:solidFill>
                <a:latin typeface="Calibri" panose="020F0502020204030204" pitchFamily="34" charset="0"/>
                <a:cs typeface="Calibri" panose="020F0502020204030204" pitchFamily="34" charset="0"/>
              </a:rPr>
              <a:t>tf</a:t>
            </a:r>
            <a:endParaRPr lang="en-US" altLang="en-US" sz="1200" b="1" dirty="0">
              <a:solidFill>
                <a:srgbClr val="00206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import </a:t>
            </a:r>
            <a:r>
              <a:rPr lang="en-US" altLang="en-US" sz="1200" b="1" dirty="0" err="1">
                <a:solidFill>
                  <a:srgbClr val="002060"/>
                </a:solidFill>
                <a:latin typeface="Calibri" panose="020F0502020204030204" pitchFamily="34" charset="0"/>
                <a:cs typeface="Calibri" panose="020F0502020204030204" pitchFamily="34" charset="0"/>
              </a:rPr>
              <a:t>os</a:t>
            </a:r>
            <a:endParaRPr lang="en-US" altLang="en-US" sz="1200" b="1" dirty="0">
              <a:solidFill>
                <a:srgbClr val="00206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import time</a:t>
            </a:r>
          </a:p>
          <a:p>
            <a:pPr marL="0" indent="0" eaLnBrk="0" fontAlgn="base" hangingPunct="0">
              <a:lnSpc>
                <a:spcPct val="100000"/>
              </a:lnSpc>
              <a:spcBef>
                <a:spcPct val="0"/>
              </a:spcBef>
              <a:spcAft>
                <a:spcPct val="0"/>
              </a:spcAft>
              <a:buNone/>
            </a:pPr>
            <a:r>
              <a:rPr lang="en-US" altLang="en-US" sz="1200" b="1" dirty="0" err="1">
                <a:solidFill>
                  <a:srgbClr val="002060"/>
                </a:solidFill>
                <a:latin typeface="Calibri" panose="020F0502020204030204" pitchFamily="34" charset="0"/>
                <a:cs typeface="Calibri" panose="020F0502020204030204" pitchFamily="34" charset="0"/>
              </a:rPr>
              <a:t>cpu_slot</a:t>
            </a:r>
            <a:r>
              <a:rPr lang="en-US" altLang="en-US" sz="1200" b="1" dirty="0">
                <a:solidFill>
                  <a:srgbClr val="002060"/>
                </a:solidFill>
                <a:latin typeface="Calibri" panose="020F0502020204030204" pitchFamily="34" charset="0"/>
                <a:cs typeface="Calibri" panose="020F0502020204030204" pitchFamily="34" charset="0"/>
              </a:rPr>
              <a:t> = 0</a:t>
            </a:r>
          </a:p>
          <a:p>
            <a:pPr marL="0" indent="0" eaLnBrk="0" fontAlgn="base" hangingPunct="0">
              <a:lnSpc>
                <a:spcPct val="100000"/>
              </a:lnSpc>
              <a:spcBef>
                <a:spcPct val="0"/>
              </a:spcBef>
              <a:spcAft>
                <a:spcPct val="0"/>
              </a:spcAft>
              <a:buNone/>
            </a:pPr>
            <a:r>
              <a:rPr lang="en-US" altLang="en-US" sz="1200" b="1" dirty="0" err="1">
                <a:solidFill>
                  <a:srgbClr val="002060"/>
                </a:solidFill>
                <a:latin typeface="Calibri" panose="020F0502020204030204" pitchFamily="34" charset="0"/>
                <a:cs typeface="Calibri" panose="020F0502020204030204" pitchFamily="34" charset="0"/>
              </a:rPr>
              <a:t>gpu_slot</a:t>
            </a:r>
            <a:r>
              <a:rPr lang="en-US" altLang="en-US" sz="1200" b="1" dirty="0">
                <a:solidFill>
                  <a:srgbClr val="002060"/>
                </a:solidFill>
                <a:latin typeface="Calibri" panose="020F0502020204030204" pitchFamily="34" charset="0"/>
                <a:cs typeface="Calibri" panose="020F0502020204030204" pitchFamily="34" charset="0"/>
              </a:rPr>
              <a:t> = 0</a:t>
            </a:r>
          </a:p>
          <a:p>
            <a:pPr marL="0" indent="0" eaLnBrk="0" fontAlgn="base" hangingPunct="0">
              <a:lnSpc>
                <a:spcPct val="100000"/>
              </a:lnSpc>
              <a:spcBef>
                <a:spcPct val="0"/>
              </a:spcBef>
              <a:spcAft>
                <a:spcPct val="0"/>
              </a:spcAft>
              <a:buNone/>
            </a:pPr>
            <a:endParaRPr lang="en-US" altLang="en-US" sz="1200" b="1" dirty="0">
              <a:solidFill>
                <a:srgbClr val="00206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Using CPU at slot 0</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with </a:t>
            </a:r>
            <a:r>
              <a:rPr lang="en-US" altLang="en-US" sz="1200" b="1" dirty="0" err="1">
                <a:solidFill>
                  <a:srgbClr val="002060"/>
                </a:solidFill>
                <a:latin typeface="Calibri" panose="020F0502020204030204" pitchFamily="34" charset="0"/>
                <a:cs typeface="Calibri" panose="020F0502020204030204" pitchFamily="34" charset="0"/>
              </a:rPr>
              <a:t>tf.device</a:t>
            </a:r>
            <a:r>
              <a:rPr lang="en-US" altLang="en-US" sz="1200" b="1" dirty="0">
                <a:solidFill>
                  <a:srgbClr val="002060"/>
                </a:solidFill>
                <a:latin typeface="Calibri" panose="020F0502020204030204" pitchFamily="34" charset="0"/>
                <a:cs typeface="Calibri" panose="020F0502020204030204" pitchFamily="34" charset="0"/>
              </a:rPr>
              <a:t>('/CPU:' + str(</a:t>
            </a:r>
            <a:r>
              <a:rPr lang="en-US" altLang="en-US" sz="1200" b="1" dirty="0" err="1">
                <a:solidFill>
                  <a:srgbClr val="002060"/>
                </a:solidFill>
                <a:latin typeface="Calibri" panose="020F0502020204030204" pitchFamily="34" charset="0"/>
                <a:cs typeface="Calibri" panose="020F0502020204030204" pitchFamily="34" charset="0"/>
              </a:rPr>
              <a:t>cpu_slot</a:t>
            </a:r>
            <a:r>
              <a:rPr lang="en-US" altLang="en-US" sz="1200" b="1" dirty="0">
                <a:solidFill>
                  <a:srgbClr val="002060"/>
                </a:solidFill>
                <a:latin typeface="Calibri" panose="020F0502020204030204" pitchFamily="34" charset="0"/>
                <a:cs typeface="Calibri" panose="020F0502020204030204" pitchFamily="34" charset="0"/>
              </a:rPr>
              <a:t>)):</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 Starting a timer</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start = </a:t>
            </a:r>
            <a:r>
              <a:rPr lang="en-US" altLang="en-US" sz="1200" b="1" dirty="0" err="1">
                <a:solidFill>
                  <a:srgbClr val="002060"/>
                </a:solidFill>
                <a:latin typeface="Calibri" panose="020F0502020204030204" pitchFamily="34" charset="0"/>
                <a:cs typeface="Calibri" panose="020F0502020204030204" pitchFamily="34" charset="0"/>
              </a:rPr>
              <a:t>time.time</a:t>
            </a:r>
            <a:r>
              <a:rPr lang="en-US" altLang="en-US" sz="1200" b="1" dirty="0">
                <a:solidFill>
                  <a:srgbClr val="002060"/>
                </a:solidFill>
                <a:latin typeface="Calibri" panose="020F0502020204030204" pitchFamily="34" charset="0"/>
                <a:cs typeface="Calibri" panose="020F0502020204030204" pitchFamily="34" charset="0"/>
              </a:rPr>
              <a:t>()</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A = </a:t>
            </a:r>
            <a:r>
              <a:rPr lang="en-US" altLang="en-US" sz="1200" b="1" dirty="0" err="1">
                <a:solidFill>
                  <a:srgbClr val="002060"/>
                </a:solidFill>
                <a:latin typeface="Calibri" panose="020F0502020204030204" pitchFamily="34" charset="0"/>
                <a:cs typeface="Calibri" panose="020F0502020204030204" pitchFamily="34" charset="0"/>
              </a:rPr>
              <a:t>tf.constant</a:t>
            </a:r>
            <a:r>
              <a:rPr lang="en-US" altLang="en-US" sz="1200" b="1" dirty="0">
                <a:solidFill>
                  <a:srgbClr val="002060"/>
                </a:solidFill>
                <a:latin typeface="Calibri" panose="020F0502020204030204" pitchFamily="34" charset="0"/>
                <a:cs typeface="Calibri" panose="020F0502020204030204" pitchFamily="34" charset="0"/>
              </a:rPr>
              <a:t>([[3, 2], [5, 2]])</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print(</a:t>
            </a:r>
            <a:r>
              <a:rPr lang="en-US" altLang="en-US" sz="1200" b="1" dirty="0" err="1">
                <a:solidFill>
                  <a:srgbClr val="002060"/>
                </a:solidFill>
                <a:latin typeface="Calibri" panose="020F0502020204030204" pitchFamily="34" charset="0"/>
                <a:cs typeface="Calibri" panose="020F0502020204030204" pitchFamily="34" charset="0"/>
              </a:rPr>
              <a:t>tf.eye</a:t>
            </a:r>
            <a:r>
              <a:rPr lang="en-US" altLang="en-US" sz="1200" b="1" dirty="0">
                <a:solidFill>
                  <a:srgbClr val="002060"/>
                </a:solidFill>
                <a:latin typeface="Calibri" panose="020F0502020204030204" pitchFamily="34" charset="0"/>
                <a:cs typeface="Calibri" panose="020F0502020204030204" pitchFamily="34" charset="0"/>
              </a:rPr>
              <a:t>(2,2))</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Printing how long it took with CPU</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end = </a:t>
            </a:r>
            <a:r>
              <a:rPr lang="en-US" altLang="en-US" sz="1200" b="1" dirty="0" err="1">
                <a:solidFill>
                  <a:srgbClr val="002060"/>
                </a:solidFill>
                <a:latin typeface="Calibri" panose="020F0502020204030204" pitchFamily="34" charset="0"/>
                <a:cs typeface="Calibri" panose="020F0502020204030204" pitchFamily="34" charset="0"/>
              </a:rPr>
              <a:t>time.time</a:t>
            </a:r>
            <a:r>
              <a:rPr lang="en-US" altLang="en-US" sz="1200" b="1" dirty="0">
                <a:solidFill>
                  <a:srgbClr val="002060"/>
                </a:solidFill>
                <a:latin typeface="Calibri" panose="020F0502020204030204" pitchFamily="34" charset="0"/>
                <a:cs typeface="Calibri" panose="020F0502020204030204" pitchFamily="34" charset="0"/>
              </a:rPr>
              <a:t>() - start</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print(end)</a:t>
            </a:r>
          </a:p>
          <a:p>
            <a:pPr marL="0" indent="0" eaLnBrk="0" fontAlgn="base" hangingPunct="0">
              <a:lnSpc>
                <a:spcPct val="100000"/>
              </a:lnSpc>
              <a:spcBef>
                <a:spcPct val="0"/>
              </a:spcBef>
              <a:spcAft>
                <a:spcPct val="0"/>
              </a:spcAft>
              <a:buNone/>
            </a:pPr>
            <a:endParaRPr lang="en-US" altLang="en-US" sz="1200" b="1" dirty="0">
              <a:solidFill>
                <a:srgbClr val="00206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Using the GPU at slot 0</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with </a:t>
            </a:r>
            <a:r>
              <a:rPr lang="en-US" altLang="en-US" sz="1200" b="1" dirty="0" err="1">
                <a:solidFill>
                  <a:srgbClr val="002060"/>
                </a:solidFill>
                <a:latin typeface="Calibri" panose="020F0502020204030204" pitchFamily="34" charset="0"/>
                <a:cs typeface="Calibri" panose="020F0502020204030204" pitchFamily="34" charset="0"/>
              </a:rPr>
              <a:t>tf.device</a:t>
            </a:r>
            <a:r>
              <a:rPr lang="en-US" altLang="en-US" sz="1200" b="1" dirty="0">
                <a:solidFill>
                  <a:srgbClr val="002060"/>
                </a:solidFill>
                <a:latin typeface="Calibri" panose="020F0502020204030204" pitchFamily="34" charset="0"/>
                <a:cs typeface="Calibri" panose="020F0502020204030204" pitchFamily="34" charset="0"/>
              </a:rPr>
              <a:t>('/GPU:' + str(</a:t>
            </a:r>
            <a:r>
              <a:rPr lang="en-US" altLang="en-US" sz="1200" b="1" dirty="0" err="1">
                <a:solidFill>
                  <a:srgbClr val="002060"/>
                </a:solidFill>
                <a:latin typeface="Calibri" panose="020F0502020204030204" pitchFamily="34" charset="0"/>
                <a:cs typeface="Calibri" panose="020F0502020204030204" pitchFamily="34" charset="0"/>
              </a:rPr>
              <a:t>gpu_slot</a:t>
            </a:r>
            <a:r>
              <a:rPr lang="en-US" altLang="en-US" sz="1200" b="1" dirty="0">
                <a:solidFill>
                  <a:srgbClr val="002060"/>
                </a:solidFill>
                <a:latin typeface="Calibri" panose="020F0502020204030204" pitchFamily="34" charset="0"/>
                <a:cs typeface="Calibri" panose="020F0502020204030204" pitchFamily="34" charset="0"/>
              </a:rPr>
              <a:t>)):</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 Starting a timer</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start = </a:t>
            </a:r>
            <a:r>
              <a:rPr lang="en-US" altLang="en-US" sz="1200" b="1" dirty="0" err="1">
                <a:solidFill>
                  <a:srgbClr val="002060"/>
                </a:solidFill>
                <a:latin typeface="Calibri" panose="020F0502020204030204" pitchFamily="34" charset="0"/>
                <a:cs typeface="Calibri" panose="020F0502020204030204" pitchFamily="34" charset="0"/>
              </a:rPr>
              <a:t>time.time</a:t>
            </a:r>
            <a:r>
              <a:rPr lang="en-US" altLang="en-US" sz="1200" b="1" dirty="0">
                <a:solidFill>
                  <a:srgbClr val="002060"/>
                </a:solidFill>
                <a:latin typeface="Calibri" panose="020F0502020204030204" pitchFamily="34" charset="0"/>
                <a:cs typeface="Calibri" panose="020F0502020204030204" pitchFamily="34" charset="0"/>
              </a:rPr>
              <a:t>()</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 Doing operations on CPU</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A = </a:t>
            </a:r>
            <a:r>
              <a:rPr lang="en-US" altLang="en-US" sz="1200" b="1" dirty="0" err="1">
                <a:solidFill>
                  <a:srgbClr val="002060"/>
                </a:solidFill>
                <a:latin typeface="Calibri" panose="020F0502020204030204" pitchFamily="34" charset="0"/>
                <a:cs typeface="Calibri" panose="020F0502020204030204" pitchFamily="34" charset="0"/>
              </a:rPr>
              <a:t>tf.constant</a:t>
            </a:r>
            <a:r>
              <a:rPr lang="en-US" altLang="en-US" sz="1200" b="1" dirty="0">
                <a:solidFill>
                  <a:srgbClr val="002060"/>
                </a:solidFill>
                <a:latin typeface="Calibri" panose="020F0502020204030204" pitchFamily="34" charset="0"/>
                <a:cs typeface="Calibri" panose="020F0502020204030204" pitchFamily="34" charset="0"/>
              </a:rPr>
              <a:t>([[3, 2], [5, 2]])</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print(</a:t>
            </a:r>
            <a:r>
              <a:rPr lang="en-US" altLang="en-US" sz="1200" b="1" dirty="0" err="1">
                <a:solidFill>
                  <a:srgbClr val="002060"/>
                </a:solidFill>
                <a:latin typeface="Calibri" panose="020F0502020204030204" pitchFamily="34" charset="0"/>
                <a:cs typeface="Calibri" panose="020F0502020204030204" pitchFamily="34" charset="0"/>
              </a:rPr>
              <a:t>tf.eye</a:t>
            </a:r>
            <a:r>
              <a:rPr lang="en-US" altLang="en-US" sz="1200" b="1" dirty="0">
                <a:solidFill>
                  <a:srgbClr val="002060"/>
                </a:solidFill>
                <a:latin typeface="Calibri" panose="020F0502020204030204" pitchFamily="34" charset="0"/>
                <a:cs typeface="Calibri" panose="020F0502020204030204" pitchFamily="34" charset="0"/>
              </a:rPr>
              <a:t>(2,2))</a:t>
            </a:r>
          </a:p>
          <a:p>
            <a:pPr marL="0" indent="0" eaLnBrk="0" fontAlgn="base" hangingPunct="0">
              <a:lnSpc>
                <a:spcPct val="100000"/>
              </a:lnSpc>
              <a:spcBef>
                <a:spcPct val="0"/>
              </a:spcBef>
              <a:spcAft>
                <a:spcPct val="0"/>
              </a:spcAft>
              <a:buNone/>
            </a:pPr>
            <a:endParaRPr lang="en-US" altLang="en-US" sz="1200" b="1" dirty="0">
              <a:solidFill>
                <a:srgbClr val="00206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 Printing how long it took with GPU</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end = </a:t>
            </a:r>
            <a:r>
              <a:rPr lang="en-US" altLang="en-US" sz="1200" b="1" dirty="0" err="1">
                <a:solidFill>
                  <a:srgbClr val="002060"/>
                </a:solidFill>
                <a:latin typeface="Calibri" panose="020F0502020204030204" pitchFamily="34" charset="0"/>
                <a:cs typeface="Calibri" panose="020F0502020204030204" pitchFamily="34" charset="0"/>
              </a:rPr>
              <a:t>time.time</a:t>
            </a:r>
            <a:r>
              <a:rPr lang="en-US" altLang="en-US" sz="1200" b="1" dirty="0">
                <a:solidFill>
                  <a:srgbClr val="002060"/>
                </a:solidFill>
                <a:latin typeface="Calibri" panose="020F0502020204030204" pitchFamily="34" charset="0"/>
                <a:cs typeface="Calibri" panose="020F0502020204030204" pitchFamily="34" charset="0"/>
              </a:rPr>
              <a:t>() - start</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print(end)</a:t>
            </a:r>
          </a:p>
          <a:p>
            <a:pPr marL="0" indent="0" eaLnBrk="0" fontAlgn="base" hangingPunct="0">
              <a:lnSpc>
                <a:spcPct val="100000"/>
              </a:lnSpc>
              <a:spcBef>
                <a:spcPct val="0"/>
              </a:spcBef>
              <a:spcAft>
                <a:spcPct val="0"/>
              </a:spcAft>
              <a:buNone/>
            </a:pPr>
            <a:r>
              <a:rPr lang="en-US" altLang="en-US" sz="1200" b="1" dirty="0">
                <a:solidFill>
                  <a:srgbClr val="002060"/>
                </a:solidFill>
                <a:latin typeface="Calibri" panose="020F0502020204030204" pitchFamily="34" charset="0"/>
                <a:cs typeface="Calibri" panose="020F0502020204030204" pitchFamily="34" charset="0"/>
              </a:rPr>
              <a:t>    print(('Your TensorFlow version: {0}').format(</a:t>
            </a:r>
            <a:r>
              <a:rPr lang="en-US" altLang="en-US" sz="1200" b="1" dirty="0" err="1">
                <a:solidFill>
                  <a:srgbClr val="002060"/>
                </a:solidFill>
                <a:latin typeface="Calibri" panose="020F0502020204030204" pitchFamily="34" charset="0"/>
                <a:cs typeface="Calibri" panose="020F0502020204030204" pitchFamily="34" charset="0"/>
              </a:rPr>
              <a:t>tf</a:t>
            </a:r>
            <a:r>
              <a:rPr lang="en-US" altLang="en-US" sz="1200" b="1" dirty="0">
                <a:solidFill>
                  <a:srgbClr val="002060"/>
                </a:solidFill>
                <a:latin typeface="Calibri" panose="020F0502020204030204" pitchFamily="34" charset="0"/>
                <a:cs typeface="Calibri" panose="020F0502020204030204" pitchFamily="34" charset="0"/>
              </a:rPr>
              <a:t>.__version__))</a:t>
            </a:r>
          </a:p>
        </p:txBody>
      </p:sp>
      <p:sp>
        <p:nvSpPr>
          <p:cNvPr id="11" name="Content Placeholder 2">
            <a:extLst>
              <a:ext uri="{FF2B5EF4-FFF2-40B4-BE49-F238E27FC236}">
                <a16:creationId xmlns:a16="http://schemas.microsoft.com/office/drawing/2014/main" id="{D75C63F8-C96E-4AFA-B8E6-918B76667033}"/>
              </a:ext>
            </a:extLst>
          </p:cNvPr>
          <p:cNvSpPr txBox="1">
            <a:spLocks/>
          </p:cNvSpPr>
          <p:nvPr/>
        </p:nvSpPr>
        <p:spPr>
          <a:xfrm>
            <a:off x="5565076" y="1587315"/>
            <a:ext cx="6066578" cy="738664"/>
          </a:xfrm>
          <a:prstGeom prst="rect">
            <a:avLst/>
          </a:prstGeom>
          <a:solidFill>
            <a:schemeClr val="bg2">
              <a:lumMod val="75000"/>
              <a:alpha val="26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eaLnBrk="0" fontAlgn="base" hangingPunct="0">
              <a:lnSpc>
                <a:spcPct val="100000"/>
              </a:lnSpc>
              <a:spcBef>
                <a:spcPct val="0"/>
              </a:spcBef>
              <a:spcAft>
                <a:spcPct val="0"/>
              </a:spcAft>
              <a:buNone/>
            </a:pPr>
            <a:r>
              <a:rPr lang="en-US" altLang="en-US" sz="1400" b="1" dirty="0">
                <a:solidFill>
                  <a:srgbClr val="002060"/>
                </a:solidFill>
                <a:latin typeface="Calibri" panose="020F0502020204030204" pitchFamily="34" charset="0"/>
                <a:cs typeface="Calibri" panose="020F0502020204030204" pitchFamily="34" charset="0"/>
              </a:rPr>
              <a:t>This script is  comparing time spent using the CPU versus GPU. The simple operation here is creating a constant and an identity matrix by defining  a tensor A, getting the rows and columns and making an identity matrix</a:t>
            </a:r>
            <a:r>
              <a:rPr lang="en-US" altLang="en-US" sz="1200" dirty="0">
                <a:solidFill>
                  <a:srgbClr val="002060"/>
                </a:solidFill>
                <a:latin typeface="Calibri" panose="020F0502020204030204" pitchFamily="34" charset="0"/>
                <a:cs typeface="Calibri" panose="020F0502020204030204" pitchFamily="34" charset="0"/>
              </a:rPr>
              <a:t>.</a:t>
            </a:r>
          </a:p>
        </p:txBody>
      </p:sp>
      <p:sp>
        <p:nvSpPr>
          <p:cNvPr id="13" name="Content Placeholder 2">
            <a:extLst>
              <a:ext uri="{FF2B5EF4-FFF2-40B4-BE49-F238E27FC236}">
                <a16:creationId xmlns:a16="http://schemas.microsoft.com/office/drawing/2014/main" id="{306E69AE-30B3-4597-90D7-F62B3081968D}"/>
              </a:ext>
            </a:extLst>
          </p:cNvPr>
          <p:cNvSpPr txBox="1">
            <a:spLocks/>
          </p:cNvSpPr>
          <p:nvPr/>
        </p:nvSpPr>
        <p:spPr>
          <a:xfrm>
            <a:off x="5565076" y="2486951"/>
            <a:ext cx="6066578" cy="4278094"/>
          </a:xfrm>
          <a:prstGeom prst="rect">
            <a:avLst/>
          </a:prstGeom>
          <a:solidFill>
            <a:srgbClr val="FFC000">
              <a:alpha val="26000"/>
            </a:srgb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1600" b="1" dirty="0">
                <a:solidFill>
                  <a:srgbClr val="002060"/>
                </a:solidFill>
                <a:latin typeface="Calibri" panose="020F0502020204030204" pitchFamily="34" charset="0"/>
                <a:cs typeface="Calibri" panose="020F0502020204030204" pitchFamily="34" charset="0"/>
              </a:rPr>
              <a:t>@ui-2 </a:t>
            </a:r>
            <a:r>
              <a:rPr lang="en-US" altLang="en-US" sz="1600" b="1" dirty="0" err="1">
                <a:solidFill>
                  <a:srgbClr val="002060"/>
                </a:solidFill>
                <a:latin typeface="Calibri" panose="020F0502020204030204" pitchFamily="34" charset="0"/>
                <a:cs typeface="Calibri" panose="020F0502020204030204" pitchFamily="34" charset="0"/>
              </a:rPr>
              <a:t>tf_gpu</a:t>
            </a:r>
            <a:r>
              <a:rPr lang="en-US" altLang="en-US" sz="1600" b="1" dirty="0">
                <a:solidFill>
                  <a:srgbClr val="002060"/>
                </a:solidFill>
                <a:latin typeface="Calibri" panose="020F0502020204030204" pitchFamily="34" charset="0"/>
                <a:cs typeface="Calibri" panose="020F0502020204030204" pitchFamily="34" charset="0"/>
              </a:rPr>
              <a:t>]$ qsub -I -l nodes=1:ppn=2:gpus=1</a:t>
            </a: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qsub: waiting for job 1045525.rudens to start</a:t>
            </a: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qsub: job 1045525.rudens ready</a:t>
            </a:r>
          </a:p>
          <a:p>
            <a:pPr marL="0" indent="0" eaLnBrk="0" fontAlgn="base" hangingPunct="0">
              <a:lnSpc>
                <a:spcPct val="100000"/>
              </a:lnSpc>
              <a:spcBef>
                <a:spcPct val="0"/>
              </a:spcBef>
              <a:spcAft>
                <a:spcPct val="0"/>
              </a:spcAft>
              <a:buNone/>
            </a:pPr>
            <a:r>
              <a:rPr lang="pt-BR" altLang="en-US" sz="1600" dirty="0">
                <a:solidFill>
                  <a:schemeClr val="tx1"/>
                </a:solidFill>
                <a:latin typeface="Calibri" panose="020F0502020204030204" pitchFamily="34" charset="0"/>
                <a:cs typeface="Calibri" panose="020F0502020204030204" pitchFamily="34" charset="0"/>
              </a:rPr>
              <a:t>@wn56 ~]$  </a:t>
            </a:r>
            <a:r>
              <a:rPr lang="pt-BR" altLang="en-US" sz="1600" b="1" dirty="0">
                <a:solidFill>
                  <a:srgbClr val="002060"/>
                </a:solidFill>
                <a:latin typeface="Calibri" panose="020F0502020204030204" pitchFamily="34" charset="0"/>
                <a:cs typeface="Calibri" panose="020F0502020204030204" pitchFamily="34" charset="0"/>
              </a:rPr>
              <a:t>cd $PBS_O_WORKDIR</a:t>
            </a: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@wn56 ~]$ </a:t>
            </a:r>
            <a:r>
              <a:rPr lang="en-US" altLang="en-US" sz="1600" b="1" dirty="0">
                <a:solidFill>
                  <a:srgbClr val="002060"/>
                </a:solidFill>
                <a:latin typeface="Calibri" panose="020F0502020204030204" pitchFamily="34" charset="0"/>
                <a:cs typeface="Calibri" panose="020F0502020204030204" pitchFamily="34" charset="0"/>
              </a:rPr>
              <a:t>module load singularity</a:t>
            </a: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@wn56 </a:t>
            </a:r>
            <a:r>
              <a:rPr lang="en-US" altLang="en-US" sz="1600" dirty="0" err="1">
                <a:solidFill>
                  <a:schemeClr val="tx1"/>
                </a:solidFill>
                <a:latin typeface="Calibri" panose="020F0502020204030204" pitchFamily="34" charset="0"/>
                <a:cs typeface="Calibri" panose="020F0502020204030204" pitchFamily="34" charset="0"/>
              </a:rPr>
              <a:t>tf_gpu</a:t>
            </a:r>
            <a:r>
              <a:rPr lang="en-US" altLang="en-US" sz="1600" dirty="0">
                <a:solidFill>
                  <a:schemeClr val="tx1"/>
                </a:solidFill>
                <a:latin typeface="Calibri" panose="020F0502020204030204" pitchFamily="34" charset="0"/>
                <a:cs typeface="Calibri" panose="020F0502020204030204" pitchFamily="34" charset="0"/>
              </a:rPr>
              <a:t>]$ </a:t>
            </a:r>
            <a:r>
              <a:rPr lang="en-US" altLang="en-US" sz="1600" b="1" dirty="0">
                <a:solidFill>
                  <a:srgbClr val="002060"/>
                </a:solidFill>
                <a:latin typeface="Calibri" panose="020F0502020204030204" pitchFamily="34" charset="0"/>
                <a:cs typeface="Calibri" panose="020F0502020204030204" pitchFamily="34" charset="0"/>
              </a:rPr>
              <a:t>singularity exec --</a:t>
            </a:r>
            <a:r>
              <a:rPr lang="en-US" altLang="en-US" sz="1600" b="1" dirty="0" err="1">
                <a:solidFill>
                  <a:srgbClr val="002060"/>
                </a:solidFill>
                <a:latin typeface="Calibri" panose="020F0502020204030204" pitchFamily="34" charset="0"/>
                <a:cs typeface="Calibri" panose="020F0502020204030204" pitchFamily="34" charset="0"/>
              </a:rPr>
              <a:t>nv</a:t>
            </a:r>
            <a:r>
              <a:rPr lang="en-US" altLang="en-US" sz="1600" b="1" dirty="0">
                <a:solidFill>
                  <a:srgbClr val="002060"/>
                </a:solidFill>
                <a:latin typeface="Calibri" panose="020F0502020204030204" pitchFamily="34" charset="0"/>
                <a:cs typeface="Calibri" panose="020F0502020204030204" pitchFamily="34" charset="0"/>
              </a:rPr>
              <a:t> tensorflow_2.3.1-gpu.sif python  tf2_gpu_cpu.py</a:t>
            </a: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a:t>
            </a:r>
          </a:p>
          <a:p>
            <a:pPr marL="0" indent="0" eaLnBrk="0" fontAlgn="base" hangingPunct="0">
              <a:lnSpc>
                <a:spcPct val="100000"/>
              </a:lnSpc>
              <a:spcBef>
                <a:spcPct val="0"/>
              </a:spcBef>
              <a:spcAft>
                <a:spcPct val="0"/>
              </a:spcAft>
              <a:buNone/>
            </a:pPr>
            <a:r>
              <a:rPr lang="en-US" altLang="en-US" sz="1600" dirty="0" err="1">
                <a:solidFill>
                  <a:schemeClr val="tx1"/>
                </a:solidFill>
                <a:latin typeface="Calibri" panose="020F0502020204030204" pitchFamily="34" charset="0"/>
                <a:cs typeface="Calibri" panose="020F0502020204030204" pitchFamily="34" charset="0"/>
              </a:rPr>
              <a:t>tf.Tensor</a:t>
            </a:r>
            <a:r>
              <a:rPr lang="en-US" altLang="en-US" sz="1600" dirty="0">
                <a:solidFill>
                  <a:schemeClr val="tx1"/>
                </a:solidFill>
                <a:latin typeface="Calibri" panose="020F0502020204030204" pitchFamily="34" charset="0"/>
                <a:cs typeface="Calibri" panose="020F0502020204030204" pitchFamily="34" charset="0"/>
              </a:rPr>
              <a:t>(</a:t>
            </a: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[[1. 0.]</a:t>
            </a: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 [0. 1.]], shape=(2, 2), </a:t>
            </a:r>
            <a:r>
              <a:rPr lang="en-US" altLang="en-US" sz="1600" dirty="0" err="1">
                <a:solidFill>
                  <a:schemeClr val="tx1"/>
                </a:solidFill>
                <a:latin typeface="Calibri" panose="020F0502020204030204" pitchFamily="34" charset="0"/>
                <a:cs typeface="Calibri" panose="020F0502020204030204" pitchFamily="34" charset="0"/>
              </a:rPr>
              <a:t>dtype</a:t>
            </a:r>
            <a:r>
              <a:rPr lang="en-US" altLang="en-US" sz="1600" dirty="0">
                <a:solidFill>
                  <a:schemeClr val="tx1"/>
                </a:solidFill>
                <a:latin typeface="Calibri" panose="020F0502020204030204" pitchFamily="34" charset="0"/>
                <a:cs typeface="Calibri" panose="020F0502020204030204" pitchFamily="34" charset="0"/>
              </a:rPr>
              <a:t>=float32)</a:t>
            </a: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0.006877899169921875                  </a:t>
            </a:r>
            <a:r>
              <a:rPr lang="en-US" altLang="en-US" sz="1600" dirty="0">
                <a:solidFill>
                  <a:srgbClr val="FF0000"/>
                </a:solidFill>
                <a:latin typeface="Calibri" panose="020F0502020204030204" pitchFamily="34" charset="0"/>
                <a:cs typeface="Calibri" panose="020F0502020204030204" pitchFamily="34" charset="0"/>
              </a:rPr>
              <a:t>===</a:t>
            </a:r>
            <a:r>
              <a:rPr lang="en-US" altLang="en-US" sz="1600" dirty="0">
                <a:solidFill>
                  <a:srgbClr val="FF0000"/>
                </a:solidFill>
                <a:latin typeface="Calibri" panose="020F0502020204030204" pitchFamily="34" charset="0"/>
                <a:cs typeface="Calibri" panose="020F0502020204030204" pitchFamily="34" charset="0"/>
                <a:sym typeface="Wingdings" panose="05000000000000000000" pitchFamily="2" charset="2"/>
              </a:rPr>
              <a:t>&gt;  GPU time</a:t>
            </a:r>
            <a:endParaRPr lang="en-US" altLang="en-US" sz="1600" dirty="0">
              <a:solidFill>
                <a:srgbClr val="FF000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600" dirty="0" err="1">
                <a:solidFill>
                  <a:schemeClr val="tx1"/>
                </a:solidFill>
                <a:latin typeface="Calibri" panose="020F0502020204030204" pitchFamily="34" charset="0"/>
                <a:cs typeface="Calibri" panose="020F0502020204030204" pitchFamily="34" charset="0"/>
              </a:rPr>
              <a:t>tf.Tensor</a:t>
            </a:r>
            <a:r>
              <a:rPr lang="en-US" altLang="en-US" sz="1600" dirty="0">
                <a:solidFill>
                  <a:schemeClr val="tx1"/>
                </a:solidFill>
                <a:latin typeface="Calibri" panose="020F0502020204030204" pitchFamily="34" charset="0"/>
                <a:cs typeface="Calibri" panose="020F0502020204030204" pitchFamily="34" charset="0"/>
              </a:rPr>
              <a:t>(</a:t>
            </a: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[[1. 0.]</a:t>
            </a: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 [0. 1.]], shape=(2, 2), </a:t>
            </a:r>
            <a:r>
              <a:rPr lang="en-US" altLang="en-US" sz="1600" dirty="0" err="1">
                <a:solidFill>
                  <a:schemeClr val="tx1"/>
                </a:solidFill>
                <a:latin typeface="Calibri" panose="020F0502020204030204" pitchFamily="34" charset="0"/>
                <a:cs typeface="Calibri" panose="020F0502020204030204" pitchFamily="34" charset="0"/>
              </a:rPr>
              <a:t>dtype</a:t>
            </a:r>
            <a:r>
              <a:rPr lang="en-US" altLang="en-US" sz="1600" dirty="0">
                <a:solidFill>
                  <a:schemeClr val="tx1"/>
                </a:solidFill>
                <a:latin typeface="Calibri" panose="020F0502020204030204" pitchFamily="34" charset="0"/>
                <a:cs typeface="Calibri" panose="020F0502020204030204" pitchFamily="34" charset="0"/>
              </a:rPr>
              <a:t>=float32)</a:t>
            </a:r>
          </a:p>
          <a:p>
            <a:pPr marL="0" indent="0" eaLnBrk="0" fontAlgn="base" hangingPunct="0">
              <a:lnSpc>
                <a:spcPct val="100000"/>
              </a:lnSpc>
              <a:spcBef>
                <a:spcPct val="0"/>
              </a:spcBef>
              <a:spcAft>
                <a:spcPct val="0"/>
              </a:spcAft>
              <a:buNone/>
            </a:pPr>
            <a:r>
              <a:rPr lang="en-US" altLang="en-US" sz="1600" dirty="0">
                <a:solidFill>
                  <a:schemeClr val="tx1"/>
                </a:solidFill>
                <a:latin typeface="Calibri" panose="020F0502020204030204" pitchFamily="34" charset="0"/>
                <a:cs typeface="Calibri" panose="020F0502020204030204" pitchFamily="34" charset="0"/>
              </a:rPr>
              <a:t>0.13370490074157715                      </a:t>
            </a:r>
            <a:r>
              <a:rPr lang="en-US" altLang="en-US" sz="1600" dirty="0">
                <a:solidFill>
                  <a:srgbClr val="FF0000"/>
                </a:solidFill>
                <a:latin typeface="Calibri" panose="020F0502020204030204" pitchFamily="34" charset="0"/>
                <a:cs typeface="Calibri" panose="020F0502020204030204" pitchFamily="34" charset="0"/>
              </a:rPr>
              <a:t>===</a:t>
            </a:r>
            <a:r>
              <a:rPr lang="en-US" altLang="en-US" sz="1600" dirty="0">
                <a:solidFill>
                  <a:srgbClr val="FF0000"/>
                </a:solidFill>
                <a:latin typeface="Calibri" panose="020F0502020204030204" pitchFamily="34" charset="0"/>
                <a:cs typeface="Calibri" panose="020F0502020204030204" pitchFamily="34" charset="0"/>
                <a:sym typeface="Wingdings" panose="05000000000000000000" pitchFamily="2" charset="2"/>
              </a:rPr>
              <a:t>&gt;  CPU time</a:t>
            </a:r>
            <a:endParaRPr lang="en-US" altLang="en-US" sz="1600" dirty="0">
              <a:solidFill>
                <a:srgbClr val="FF000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endParaRPr lang="en-US" altLang="en-US" sz="1600" dirty="0">
              <a:solidFill>
                <a:schemeClr val="tx1"/>
              </a:solidFill>
              <a:latin typeface="Calibri" panose="020F0502020204030204" pitchFamily="34" charset="0"/>
              <a:cs typeface="Calibri" panose="020F0502020204030204" pitchFamily="34" charset="0"/>
            </a:endParaRPr>
          </a:p>
        </p:txBody>
      </p:sp>
      <p:sp>
        <p:nvSpPr>
          <p:cNvPr id="15" name="Slide Number Placeholder 14">
            <a:extLst>
              <a:ext uri="{FF2B5EF4-FFF2-40B4-BE49-F238E27FC236}">
                <a16:creationId xmlns:a16="http://schemas.microsoft.com/office/drawing/2014/main" id="{5537B53D-AE5D-45BF-B668-9B788F2B935C}"/>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117875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292"/>
            <a:ext cx="10515600" cy="652306"/>
          </a:xfrm>
        </p:spPr>
        <p:txBody>
          <a:bodyPr>
            <a:normAutofit/>
          </a:bodyPr>
          <a:lstStyle/>
          <a:p>
            <a:r>
              <a:rPr lang="en-US" dirty="0"/>
              <a:t>Notes on Running  NGC Containers with Singularity</a:t>
            </a:r>
          </a:p>
        </p:txBody>
      </p:sp>
      <p:sp>
        <p:nvSpPr>
          <p:cNvPr id="3" name="Content Placeholder 2"/>
          <p:cNvSpPr>
            <a:spLocks noGrp="1"/>
          </p:cNvSpPr>
          <p:nvPr>
            <p:ph idx="1"/>
          </p:nvPr>
        </p:nvSpPr>
        <p:spPr>
          <a:xfrm>
            <a:off x="615528" y="872345"/>
            <a:ext cx="10960946" cy="1508105"/>
          </a:xfrm>
          <a:solidFill>
            <a:schemeClr val="bg2">
              <a:lumMod val="75000"/>
              <a:alpha val="26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marL="0" indent="0" eaLnBrk="0" fontAlgn="base" hangingPunct="0">
              <a:lnSpc>
                <a:spcPct val="100000"/>
              </a:lnSpc>
              <a:spcBef>
                <a:spcPct val="0"/>
              </a:spcBef>
              <a:spcAft>
                <a:spcPct val="0"/>
              </a:spcAft>
              <a:buNone/>
            </a:pPr>
            <a:endParaRPr lang="en-US" altLang="en-US" sz="1600" b="1" dirty="0">
              <a:solidFill>
                <a:srgbClr val="002060"/>
              </a:solidFill>
              <a:latin typeface="Calibri" panose="020F0502020204030204" pitchFamily="34" charset="0"/>
              <a:cs typeface="Calibri" panose="020F0502020204030204" pitchFamily="34" charset="0"/>
            </a:endParaRPr>
          </a:p>
          <a:p>
            <a:pPr algn="just" eaLnBrk="0" fontAlgn="base" hangingPunct="0">
              <a:lnSpc>
                <a:spcPct val="100000"/>
              </a:lnSpc>
              <a:spcBef>
                <a:spcPct val="0"/>
              </a:spcBef>
              <a:spcAft>
                <a:spcPct val="0"/>
              </a:spcAft>
            </a:pPr>
            <a:r>
              <a:rPr lang="en-US" altLang="en-US" sz="1600" b="1" dirty="0">
                <a:solidFill>
                  <a:srgbClr val="002060"/>
                </a:solidFill>
                <a:latin typeface="Calibri" panose="020F0502020204030204" pitchFamily="34" charset="0"/>
                <a:cs typeface="Calibri" panose="020F0502020204030204" pitchFamily="34" charset="0"/>
              </a:rPr>
              <a:t>If your host system has an NVIDIA GPU card and a driver installed, you can leverage the card with the </a:t>
            </a:r>
            <a:r>
              <a:rPr lang="en-US" altLang="en-US" sz="1600" b="1" dirty="0">
                <a:solidFill>
                  <a:srgbClr val="FF0000"/>
                </a:solidFill>
                <a:latin typeface="Calibri" panose="020F0502020204030204" pitchFamily="34" charset="0"/>
                <a:cs typeface="Calibri" panose="020F0502020204030204" pitchFamily="34" charset="0"/>
              </a:rPr>
              <a:t>--</a:t>
            </a:r>
            <a:r>
              <a:rPr lang="en-US" altLang="en-US" sz="1600" b="1" dirty="0" err="1">
                <a:solidFill>
                  <a:srgbClr val="FF0000"/>
                </a:solidFill>
                <a:latin typeface="Calibri" panose="020F0502020204030204" pitchFamily="34" charset="0"/>
                <a:cs typeface="Calibri" panose="020F0502020204030204" pitchFamily="34" charset="0"/>
              </a:rPr>
              <a:t>nv</a:t>
            </a:r>
            <a:r>
              <a:rPr lang="en-US" altLang="en-US" sz="1600" b="1" dirty="0">
                <a:solidFill>
                  <a:srgbClr val="FF0000"/>
                </a:solidFill>
                <a:latin typeface="Calibri" panose="020F0502020204030204" pitchFamily="34" charset="0"/>
                <a:cs typeface="Calibri" panose="020F0502020204030204" pitchFamily="34" charset="0"/>
              </a:rPr>
              <a:t> </a:t>
            </a:r>
            <a:r>
              <a:rPr lang="en-US" altLang="en-US" sz="1600" b="1" dirty="0">
                <a:solidFill>
                  <a:srgbClr val="002060"/>
                </a:solidFill>
                <a:latin typeface="Calibri" panose="020F0502020204030204" pitchFamily="34" charset="0"/>
                <a:cs typeface="Calibri" panose="020F0502020204030204" pitchFamily="34" charset="0"/>
              </a:rPr>
              <a:t>option </a:t>
            </a:r>
          </a:p>
          <a:p>
            <a:pPr marL="0" indent="0" algn="just" eaLnBrk="0" fontAlgn="base" hangingPunct="0">
              <a:lnSpc>
                <a:spcPct val="100000"/>
              </a:lnSpc>
              <a:spcBef>
                <a:spcPct val="0"/>
              </a:spcBef>
              <a:spcAft>
                <a:spcPct val="0"/>
              </a:spcAft>
              <a:buNone/>
            </a:pPr>
            <a:endParaRPr lang="en-US" altLang="en-US" sz="1600" b="1" dirty="0">
              <a:solidFill>
                <a:srgbClr val="002060"/>
              </a:solidFill>
              <a:latin typeface="Calibri" panose="020F0502020204030204" pitchFamily="34" charset="0"/>
              <a:cs typeface="Calibri" panose="020F0502020204030204" pitchFamily="34" charset="0"/>
            </a:endParaRPr>
          </a:p>
          <a:p>
            <a:pPr algn="just" eaLnBrk="0" fontAlgn="base" hangingPunct="0">
              <a:lnSpc>
                <a:spcPct val="100000"/>
              </a:lnSpc>
              <a:spcBef>
                <a:spcPct val="0"/>
              </a:spcBef>
              <a:spcAft>
                <a:spcPct val="0"/>
              </a:spcAft>
            </a:pPr>
            <a:r>
              <a:rPr lang="en-US" altLang="en-US" sz="1600" b="1" dirty="0">
                <a:solidFill>
                  <a:srgbClr val="002060"/>
                </a:solidFill>
                <a:latin typeface="Calibri" panose="020F0502020204030204" pitchFamily="34" charset="0"/>
                <a:cs typeface="Calibri" panose="020F0502020204030204" pitchFamily="34" charset="0"/>
              </a:rPr>
              <a:t>There is currently a bug in Singularity 3.1.x and 3.2.x causing the </a:t>
            </a:r>
            <a:r>
              <a:rPr lang="en-US" altLang="en-US" sz="1600" b="1" dirty="0">
                <a:solidFill>
                  <a:srgbClr val="FF0000"/>
                </a:solidFill>
                <a:latin typeface="Calibri" panose="020F0502020204030204" pitchFamily="34" charset="0"/>
                <a:cs typeface="Calibri" panose="020F0502020204030204" pitchFamily="34" charset="0"/>
              </a:rPr>
              <a:t>LD_LIBRARY_PATH </a:t>
            </a:r>
            <a:r>
              <a:rPr lang="en-US" altLang="en-US" sz="1600" b="1" dirty="0">
                <a:solidFill>
                  <a:srgbClr val="002060"/>
                </a:solidFill>
                <a:latin typeface="Calibri" panose="020F0502020204030204" pitchFamily="34" charset="0"/>
                <a:cs typeface="Calibri" panose="020F0502020204030204" pitchFamily="34" charset="0"/>
              </a:rPr>
              <a:t>to be incorrectly set within </a:t>
            </a:r>
            <a:r>
              <a:rPr lang="en-US" altLang="en-US" sz="1600" b="1" i="1" u="sng" dirty="0">
                <a:solidFill>
                  <a:srgbClr val="002060"/>
                </a:solidFill>
                <a:latin typeface="Calibri" panose="020F0502020204030204" pitchFamily="34" charset="0"/>
                <a:cs typeface="Calibri" panose="020F0502020204030204" pitchFamily="34" charset="0"/>
              </a:rPr>
              <a:t>some  container's </a:t>
            </a:r>
            <a:r>
              <a:rPr lang="en-US" altLang="en-US" sz="1600" b="1" dirty="0">
                <a:solidFill>
                  <a:srgbClr val="002060"/>
                </a:solidFill>
                <a:latin typeface="Calibri" panose="020F0502020204030204" pitchFamily="34" charset="0"/>
                <a:cs typeface="Calibri" panose="020F0502020204030204" pitchFamily="34" charset="0"/>
              </a:rPr>
              <a:t>environment. As a workaround the </a:t>
            </a:r>
            <a:r>
              <a:rPr lang="en-US" altLang="en-US" sz="1600" b="1" dirty="0">
                <a:solidFill>
                  <a:srgbClr val="FF0000"/>
                </a:solidFill>
                <a:latin typeface="Calibri" panose="020F0502020204030204" pitchFamily="34" charset="0"/>
                <a:cs typeface="Calibri" panose="020F0502020204030204" pitchFamily="34" charset="0"/>
              </a:rPr>
              <a:t>LD_LIBRARY_PATH </a:t>
            </a:r>
            <a:r>
              <a:rPr lang="en-US" altLang="en-US" sz="1600" b="1" dirty="0">
                <a:solidFill>
                  <a:srgbClr val="002060"/>
                </a:solidFill>
                <a:latin typeface="Calibri" panose="020F0502020204030204" pitchFamily="34" charset="0"/>
                <a:cs typeface="Calibri" panose="020F0502020204030204" pitchFamily="34" charset="0"/>
              </a:rPr>
              <a:t>must be unset before invoking Singularity:</a:t>
            </a:r>
          </a:p>
          <a:p>
            <a:pPr marL="0" indent="0" eaLnBrk="0" fontAlgn="base" hangingPunct="0">
              <a:lnSpc>
                <a:spcPct val="100000"/>
              </a:lnSpc>
              <a:spcBef>
                <a:spcPct val="0"/>
              </a:spcBef>
              <a:spcAft>
                <a:spcPct val="0"/>
              </a:spcAft>
              <a:buNone/>
            </a:pPr>
            <a:endParaRPr lang="en-US" altLang="en-US" sz="1200" dirty="0">
              <a:solidFill>
                <a:srgbClr val="002060"/>
              </a:solidFill>
              <a:latin typeface="Calibri" panose="020F0502020204030204" pitchFamily="34" charset="0"/>
              <a:cs typeface="Calibri" panose="020F0502020204030204" pitchFamily="34" charset="0"/>
            </a:endParaRPr>
          </a:p>
        </p:txBody>
      </p:sp>
      <p:sp>
        <p:nvSpPr>
          <p:cNvPr id="6" name="TextBox 5"/>
          <p:cNvSpPr txBox="1"/>
          <p:nvPr/>
        </p:nvSpPr>
        <p:spPr>
          <a:xfrm>
            <a:off x="1201783" y="4976949"/>
            <a:ext cx="1397726" cy="369332"/>
          </a:xfrm>
          <a:prstGeom prst="rect">
            <a:avLst/>
          </a:prstGeom>
          <a:noFill/>
        </p:spPr>
        <p:txBody>
          <a:bodyPr wrap="square" rtlCol="0">
            <a:spAutoFit/>
          </a:bodyPr>
          <a:lstStyle/>
          <a:p>
            <a:endParaRPr lang="en-US" dirty="0"/>
          </a:p>
        </p:txBody>
      </p:sp>
      <p:sp>
        <p:nvSpPr>
          <p:cNvPr id="7" name="TextBox 6"/>
          <p:cNvSpPr txBox="1"/>
          <p:nvPr/>
        </p:nvSpPr>
        <p:spPr>
          <a:xfrm>
            <a:off x="7615646" y="6075432"/>
            <a:ext cx="1397726" cy="369332"/>
          </a:xfrm>
          <a:prstGeom prst="rect">
            <a:avLst/>
          </a:prstGeom>
          <a:noFill/>
        </p:spPr>
        <p:txBody>
          <a:bodyPr wrap="square" rtlCol="0">
            <a:spAutoFit/>
          </a:bodyPr>
          <a:lstStyle/>
          <a:p>
            <a:endParaRPr lang="en-US" dirty="0"/>
          </a:p>
        </p:txBody>
      </p:sp>
      <p:sp>
        <p:nvSpPr>
          <p:cNvPr id="8" name="Content Placeholder 2">
            <a:extLst>
              <a:ext uri="{FF2B5EF4-FFF2-40B4-BE49-F238E27FC236}">
                <a16:creationId xmlns:a16="http://schemas.microsoft.com/office/drawing/2014/main" id="{91EDB60F-B415-4FF0-829C-D42A0DB3292A}"/>
              </a:ext>
            </a:extLst>
          </p:cNvPr>
          <p:cNvSpPr txBox="1">
            <a:spLocks/>
          </p:cNvSpPr>
          <p:nvPr/>
        </p:nvSpPr>
        <p:spPr>
          <a:xfrm>
            <a:off x="615528" y="2481645"/>
            <a:ext cx="10960946" cy="369332"/>
          </a:xfrm>
          <a:prstGeom prst="rect">
            <a:avLst/>
          </a:prstGeom>
          <a:solidFill>
            <a:srgbClr val="FFC000">
              <a:alpha val="26000"/>
            </a:srgb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1600" b="1" dirty="0">
                <a:solidFill>
                  <a:srgbClr val="002060"/>
                </a:solidFill>
                <a:latin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 LD_LIBRARY_PATH="" singularity exec</a:t>
            </a:r>
            <a:endParaRPr lang="en-US" altLang="en-US" sz="1600" dirty="0">
              <a:solidFill>
                <a:schemeClr val="tx1"/>
              </a:solidFill>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897D9E80-DF3D-486E-8C8F-84D9B4B496A6}"/>
              </a:ext>
            </a:extLst>
          </p:cNvPr>
          <p:cNvSpPr txBox="1">
            <a:spLocks/>
          </p:cNvSpPr>
          <p:nvPr/>
        </p:nvSpPr>
        <p:spPr>
          <a:xfrm>
            <a:off x="615527" y="2969446"/>
            <a:ext cx="10960946" cy="1015663"/>
          </a:xfrm>
          <a:prstGeom prst="rect">
            <a:avLst/>
          </a:prstGeom>
          <a:solidFill>
            <a:schemeClr val="bg2">
              <a:lumMod val="75000"/>
              <a:alpha val="26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eaLnBrk="0" fontAlgn="base" hangingPunct="0">
              <a:lnSpc>
                <a:spcPct val="100000"/>
              </a:lnSpc>
              <a:spcBef>
                <a:spcPct val="0"/>
              </a:spcBef>
              <a:spcAft>
                <a:spcPct val="0"/>
              </a:spcAft>
              <a:buFont typeface="Arial" panose="020B0604020202020204" pitchFamily="34" charset="0"/>
              <a:buNone/>
            </a:pPr>
            <a:endParaRPr lang="en-US" altLang="en-US" sz="1600" b="1" dirty="0">
              <a:solidFill>
                <a:srgbClr val="002060"/>
              </a:solidFill>
              <a:latin typeface="Calibri" panose="020F0502020204030204" pitchFamily="34" charset="0"/>
              <a:cs typeface="Calibri" panose="020F0502020204030204" pitchFamily="34" charset="0"/>
            </a:endParaRPr>
          </a:p>
          <a:p>
            <a:pPr algn="just" eaLnBrk="0" fontAlgn="base" hangingPunct="0">
              <a:lnSpc>
                <a:spcPct val="100000"/>
              </a:lnSpc>
              <a:spcBef>
                <a:spcPct val="0"/>
              </a:spcBef>
              <a:spcAft>
                <a:spcPct val="0"/>
              </a:spcAft>
            </a:pPr>
            <a:r>
              <a:rPr lang="en-US" altLang="en-US" sz="1600" b="1" dirty="0">
                <a:solidFill>
                  <a:srgbClr val="002060"/>
                </a:solidFill>
                <a:latin typeface="Calibri" panose="020F0502020204030204" pitchFamily="34" charset="0"/>
                <a:cs typeface="Calibri" panose="020F0502020204030204" pitchFamily="34" charset="0"/>
              </a:rPr>
              <a:t>There is not necessary to load </a:t>
            </a:r>
            <a:r>
              <a:rPr lang="en-US" altLang="en-US" sz="1600" b="1" dirty="0" err="1">
                <a:solidFill>
                  <a:srgbClr val="002060"/>
                </a:solidFill>
                <a:latin typeface="Calibri" panose="020F0502020204030204" pitchFamily="34" charset="0"/>
                <a:cs typeface="Calibri" panose="020F0502020204030204" pitchFamily="34" charset="0"/>
              </a:rPr>
              <a:t>cuda</a:t>
            </a:r>
            <a:r>
              <a:rPr lang="en-US" altLang="en-US" sz="1600" b="1" dirty="0">
                <a:solidFill>
                  <a:srgbClr val="002060"/>
                </a:solidFill>
                <a:latin typeface="Calibri" panose="020F0502020204030204" pitchFamily="34" charset="0"/>
                <a:cs typeface="Calibri" panose="020F0502020204030204" pitchFamily="34" charset="0"/>
              </a:rPr>
              <a:t> module due to containers already has installed CUDA environment. In some cases, may be necessary to set for compatibility issues  $CUDA_HOME variable by loading module </a:t>
            </a:r>
            <a:r>
              <a:rPr lang="en-US" altLang="en-US" sz="1600" b="1" dirty="0" err="1">
                <a:solidFill>
                  <a:srgbClr val="002060"/>
                </a:solidFill>
                <a:latin typeface="Calibri" panose="020F0502020204030204" pitchFamily="34" charset="0"/>
                <a:cs typeface="Calibri" panose="020F0502020204030204" pitchFamily="34" charset="0"/>
              </a:rPr>
              <a:t>cuda</a:t>
            </a:r>
            <a:r>
              <a:rPr lang="en-US" altLang="en-US" sz="1600" b="1" dirty="0">
                <a:solidFill>
                  <a:srgbClr val="002060"/>
                </a:solidFill>
                <a:latin typeface="Calibri" panose="020F0502020204030204" pitchFamily="34" charset="0"/>
                <a:cs typeface="Calibri" panose="020F0502020204030204" pitchFamily="34" charset="0"/>
              </a:rPr>
              <a:t>, or searching for other versions:</a:t>
            </a:r>
          </a:p>
          <a:p>
            <a:pPr marL="0" indent="0" eaLnBrk="0" fontAlgn="base" hangingPunct="0">
              <a:lnSpc>
                <a:spcPct val="100000"/>
              </a:lnSpc>
              <a:spcBef>
                <a:spcPct val="0"/>
              </a:spcBef>
              <a:spcAft>
                <a:spcPct val="0"/>
              </a:spcAft>
              <a:buFont typeface="Arial" panose="020B0604020202020204" pitchFamily="34" charset="0"/>
              <a:buNone/>
            </a:pPr>
            <a:endParaRPr lang="en-US" altLang="en-US" sz="1200" dirty="0">
              <a:solidFill>
                <a:srgbClr val="002060"/>
              </a:solidFill>
              <a:latin typeface="Calibri" panose="020F0502020204030204" pitchFamily="34" charset="0"/>
              <a:cs typeface="Calibri" panose="020F0502020204030204" pitchFamily="34" charset="0"/>
            </a:endParaRPr>
          </a:p>
        </p:txBody>
      </p:sp>
      <p:sp>
        <p:nvSpPr>
          <p:cNvPr id="10" name="Content Placeholder 2">
            <a:extLst>
              <a:ext uri="{FF2B5EF4-FFF2-40B4-BE49-F238E27FC236}">
                <a16:creationId xmlns:a16="http://schemas.microsoft.com/office/drawing/2014/main" id="{BA4C0529-B55A-4CB9-B61B-C176E6CB9DDA}"/>
              </a:ext>
            </a:extLst>
          </p:cNvPr>
          <p:cNvSpPr txBox="1">
            <a:spLocks/>
          </p:cNvSpPr>
          <p:nvPr/>
        </p:nvSpPr>
        <p:spPr>
          <a:xfrm>
            <a:off x="615527" y="4111697"/>
            <a:ext cx="10960946" cy="1846659"/>
          </a:xfrm>
          <a:prstGeom prst="rect">
            <a:avLst/>
          </a:prstGeom>
          <a:solidFill>
            <a:srgbClr val="FFC000">
              <a:alpha val="26000"/>
            </a:srgb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1600" b="1" dirty="0">
                <a:solidFill>
                  <a:srgbClr val="002060"/>
                </a:solidFill>
                <a:latin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rPr>
              <a:t>$ </a:t>
            </a:r>
            <a:r>
              <a:rPr lang="en-US" sz="1600" b="1" dirty="0">
                <a:solidFill>
                  <a:srgbClr val="002060"/>
                </a:solidFill>
                <a:latin typeface="Calibri" panose="020F0502020204030204" pitchFamily="34" charset="0"/>
                <a:cs typeface="Calibri" panose="020F0502020204030204" pitchFamily="34" charset="0"/>
              </a:rPr>
              <a:t>module spider </a:t>
            </a:r>
            <a:r>
              <a:rPr lang="en-US" sz="1600" b="1" dirty="0" err="1">
                <a:solidFill>
                  <a:srgbClr val="002060"/>
                </a:solidFill>
                <a:latin typeface="Calibri" panose="020F0502020204030204" pitchFamily="34" charset="0"/>
                <a:cs typeface="Calibri" panose="020F0502020204030204" pitchFamily="34" charset="0"/>
              </a:rPr>
              <a:t>cuda</a:t>
            </a:r>
            <a:endParaRPr lang="en-US" sz="1600" b="1" dirty="0">
              <a:solidFill>
                <a:srgbClr val="00206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sz="1600" dirty="0">
                <a:solidFill>
                  <a:srgbClr val="000000"/>
                </a:solidFill>
                <a:effectLst/>
                <a:latin typeface="Calibri" panose="020F0502020204030204" pitchFamily="34" charset="0"/>
                <a:ea typeface="Calibri" panose="020F0502020204030204" pitchFamily="34" charset="0"/>
              </a:rPr>
              <a:t>Versions:</a:t>
            </a:r>
          </a:p>
          <a:p>
            <a:pPr marL="0" indent="0" eaLnBrk="0" fontAlgn="base" hangingPunct="0">
              <a:lnSpc>
                <a:spcPct val="100000"/>
              </a:lnSpc>
              <a:spcBef>
                <a:spcPct val="0"/>
              </a:spcBef>
              <a:spcAft>
                <a:spcPct val="0"/>
              </a:spcAft>
              <a:buNone/>
            </a:pPr>
            <a:r>
              <a:rPr lang="en-US" sz="1600" dirty="0">
                <a:solidFill>
                  <a:srgbClr val="000000"/>
                </a:solidFill>
                <a:effectLst/>
                <a:latin typeface="Calibri" panose="020F0502020204030204" pitchFamily="34" charset="0"/>
                <a:ea typeface="Calibri" panose="020F0502020204030204" pitchFamily="34" charset="0"/>
              </a:rPr>
              <a:t>        </a:t>
            </a:r>
            <a:r>
              <a:rPr lang="en-US" sz="1600" dirty="0" err="1">
                <a:solidFill>
                  <a:srgbClr val="000000"/>
                </a:solidFill>
                <a:effectLst/>
                <a:latin typeface="Calibri" panose="020F0502020204030204" pitchFamily="34" charset="0"/>
                <a:ea typeface="Calibri" panose="020F0502020204030204" pitchFamily="34" charset="0"/>
              </a:rPr>
              <a:t>cuda</a:t>
            </a:r>
            <a:r>
              <a:rPr lang="en-US" sz="1600" dirty="0">
                <a:solidFill>
                  <a:srgbClr val="000000"/>
                </a:solidFill>
                <a:effectLst/>
                <a:latin typeface="Calibri" panose="020F0502020204030204" pitchFamily="34" charset="0"/>
                <a:ea typeface="Calibri" panose="020F0502020204030204" pitchFamily="34" charset="0"/>
              </a:rPr>
              <a:t>/cuda-7.5</a:t>
            </a:r>
          </a:p>
          <a:p>
            <a:pPr marL="0" indent="0" eaLnBrk="0" fontAlgn="base" hangingPunct="0">
              <a:lnSpc>
                <a:spcPct val="100000"/>
              </a:lnSpc>
              <a:spcBef>
                <a:spcPct val="0"/>
              </a:spcBef>
              <a:spcAft>
                <a:spcPct val="0"/>
              </a:spcAft>
              <a:buNone/>
            </a:pPr>
            <a:r>
              <a:rPr lang="en-US" sz="1600" dirty="0">
                <a:solidFill>
                  <a:srgbClr val="000000"/>
                </a:solidFill>
                <a:effectLst/>
                <a:latin typeface="Calibri" panose="020F0502020204030204" pitchFamily="34" charset="0"/>
                <a:ea typeface="Calibri" panose="020F0502020204030204" pitchFamily="34" charset="0"/>
              </a:rPr>
              <a:t>        </a:t>
            </a:r>
            <a:r>
              <a:rPr lang="en-US" sz="1600" dirty="0" err="1">
                <a:solidFill>
                  <a:srgbClr val="000000"/>
                </a:solidFill>
                <a:effectLst/>
                <a:latin typeface="Calibri" panose="020F0502020204030204" pitchFamily="34" charset="0"/>
                <a:ea typeface="Calibri" panose="020F0502020204030204" pitchFamily="34" charset="0"/>
              </a:rPr>
              <a:t>cuda</a:t>
            </a:r>
            <a:r>
              <a:rPr lang="en-US" sz="1600" dirty="0">
                <a:solidFill>
                  <a:srgbClr val="000000"/>
                </a:solidFill>
                <a:effectLst/>
                <a:latin typeface="Calibri" panose="020F0502020204030204" pitchFamily="34" charset="0"/>
                <a:ea typeface="Calibri" panose="020F0502020204030204" pitchFamily="34" charset="0"/>
              </a:rPr>
              <a:t>/cuda-8.0</a:t>
            </a:r>
          </a:p>
          <a:p>
            <a:pPr marL="0" indent="0" eaLnBrk="0" fontAlgn="base" hangingPunct="0">
              <a:lnSpc>
                <a:spcPct val="100000"/>
              </a:lnSpc>
              <a:spcBef>
                <a:spcPct val="0"/>
              </a:spcBef>
              <a:spcAft>
                <a:spcPct val="0"/>
              </a:spcAft>
              <a:buNone/>
            </a:pPr>
            <a:r>
              <a:rPr lang="en-US" sz="1600" dirty="0">
                <a:solidFill>
                  <a:srgbClr val="000000"/>
                </a:solidFill>
                <a:effectLst/>
                <a:latin typeface="Calibri" panose="020F0502020204030204" pitchFamily="34" charset="0"/>
                <a:ea typeface="Calibri" panose="020F0502020204030204" pitchFamily="34" charset="0"/>
              </a:rPr>
              <a:t>        </a:t>
            </a:r>
            <a:r>
              <a:rPr lang="en-US" sz="1600" dirty="0" err="1">
                <a:solidFill>
                  <a:srgbClr val="000000"/>
                </a:solidFill>
                <a:effectLst/>
                <a:latin typeface="Calibri" panose="020F0502020204030204" pitchFamily="34" charset="0"/>
                <a:ea typeface="Calibri" panose="020F0502020204030204" pitchFamily="34" charset="0"/>
              </a:rPr>
              <a:t>cuda</a:t>
            </a:r>
            <a:r>
              <a:rPr lang="en-US" sz="1600" dirty="0">
                <a:solidFill>
                  <a:srgbClr val="000000"/>
                </a:solidFill>
                <a:effectLst/>
                <a:latin typeface="Calibri" panose="020F0502020204030204" pitchFamily="34" charset="0"/>
                <a:ea typeface="Calibri" panose="020F0502020204030204" pitchFamily="34" charset="0"/>
              </a:rPr>
              <a:t>/cuda-9.2</a:t>
            </a:r>
          </a:p>
          <a:p>
            <a:pPr marL="0" indent="0" eaLnBrk="0" fontAlgn="base" hangingPunct="0">
              <a:lnSpc>
                <a:spcPct val="100000"/>
              </a:lnSpc>
              <a:spcBef>
                <a:spcPct val="0"/>
              </a:spcBef>
              <a:spcAft>
                <a:spcPct val="0"/>
              </a:spcAft>
              <a:buNone/>
            </a:pPr>
            <a:r>
              <a:rPr lang="en-US" sz="1600" dirty="0">
                <a:solidFill>
                  <a:srgbClr val="000000"/>
                </a:solidFill>
                <a:effectLst/>
                <a:latin typeface="Calibri" panose="020F0502020204030204" pitchFamily="34" charset="0"/>
                <a:ea typeface="Calibri" panose="020F0502020204030204" pitchFamily="34" charset="0"/>
              </a:rPr>
              <a:t>        </a:t>
            </a:r>
            <a:r>
              <a:rPr lang="en-US" sz="1600" dirty="0" err="1">
                <a:solidFill>
                  <a:srgbClr val="000000"/>
                </a:solidFill>
                <a:effectLst/>
                <a:latin typeface="Calibri" panose="020F0502020204030204" pitchFamily="34" charset="0"/>
                <a:ea typeface="Calibri" panose="020F0502020204030204" pitchFamily="34" charset="0"/>
              </a:rPr>
              <a:t>cuda</a:t>
            </a:r>
            <a:r>
              <a:rPr lang="en-US" sz="1600" dirty="0">
                <a:solidFill>
                  <a:srgbClr val="000000"/>
                </a:solidFill>
                <a:effectLst/>
                <a:latin typeface="Calibri" panose="020F0502020204030204" pitchFamily="34" charset="0"/>
                <a:ea typeface="Calibri" panose="020F0502020204030204" pitchFamily="34" charset="0"/>
              </a:rPr>
              <a:t>/cuda-10.1</a:t>
            </a:r>
          </a:p>
          <a:p>
            <a:pPr marL="0" indent="0" eaLnBrk="0" fontAlgn="base" hangingPunct="0">
              <a:lnSpc>
                <a:spcPct val="100000"/>
              </a:lnSpc>
              <a:spcBef>
                <a:spcPct val="0"/>
              </a:spcBef>
              <a:spcAft>
                <a:spcPct val="0"/>
              </a:spcAft>
              <a:buNone/>
            </a:pPr>
            <a:r>
              <a:rPr lang="en-US" sz="1600" dirty="0">
                <a:solidFill>
                  <a:srgbClr val="000000"/>
                </a:solidFill>
                <a:effectLst/>
                <a:latin typeface="Calibri" panose="020F0502020204030204" pitchFamily="34" charset="0"/>
                <a:ea typeface="Calibri" panose="020F0502020204030204" pitchFamily="34" charset="0"/>
              </a:rPr>
              <a:t>        </a:t>
            </a:r>
            <a:r>
              <a:rPr lang="en-US" sz="1600" dirty="0" err="1">
                <a:solidFill>
                  <a:srgbClr val="000000"/>
                </a:solidFill>
                <a:effectLst/>
                <a:latin typeface="Calibri" panose="020F0502020204030204" pitchFamily="34" charset="0"/>
                <a:ea typeface="Calibri" panose="020F0502020204030204" pitchFamily="34" charset="0"/>
              </a:rPr>
              <a:t>cuda</a:t>
            </a:r>
            <a:r>
              <a:rPr lang="en-US" sz="1600" dirty="0">
                <a:solidFill>
                  <a:srgbClr val="000000"/>
                </a:solidFill>
                <a:effectLst/>
                <a:latin typeface="Calibri" panose="020F0502020204030204" pitchFamily="34" charset="0"/>
                <a:ea typeface="Calibri" panose="020F0502020204030204" pitchFamily="34" charset="0"/>
              </a:rPr>
              <a:t>/cuda-10.2</a:t>
            </a:r>
          </a:p>
        </p:txBody>
      </p:sp>
      <p:sp>
        <p:nvSpPr>
          <p:cNvPr id="5" name="Slide Number Placeholder 4">
            <a:extLst>
              <a:ext uri="{FF2B5EF4-FFF2-40B4-BE49-F238E27FC236}">
                <a16:creationId xmlns:a16="http://schemas.microsoft.com/office/drawing/2014/main" id="{0F491BDE-B3C5-4852-94B8-52B970E8A8A1}"/>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78843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292"/>
            <a:ext cx="10515600" cy="652306"/>
          </a:xfrm>
        </p:spPr>
        <p:txBody>
          <a:bodyPr>
            <a:normAutofit/>
          </a:bodyPr>
          <a:lstStyle/>
          <a:p>
            <a:r>
              <a:rPr lang="en-US" dirty="0"/>
              <a:t>Main </a:t>
            </a:r>
            <a:r>
              <a:rPr lang="lv-LV" dirty="0" err="1"/>
              <a:t>Singularity</a:t>
            </a:r>
            <a:r>
              <a:rPr lang="lv-LV" dirty="0"/>
              <a:t> </a:t>
            </a:r>
            <a:r>
              <a:rPr lang="lv-LV" dirty="0" err="1"/>
              <a:t>Commands</a:t>
            </a:r>
            <a:endParaRPr lang="en-US" dirty="0"/>
          </a:p>
        </p:txBody>
      </p:sp>
      <p:sp>
        <p:nvSpPr>
          <p:cNvPr id="3" name="Content Placeholder 2"/>
          <p:cNvSpPr>
            <a:spLocks noGrp="1"/>
          </p:cNvSpPr>
          <p:nvPr>
            <p:ph idx="1"/>
          </p:nvPr>
        </p:nvSpPr>
        <p:spPr>
          <a:xfrm>
            <a:off x="392854" y="849598"/>
            <a:ext cx="5703146" cy="4247317"/>
          </a:xfrm>
          <a:solidFill>
            <a:schemeClr val="bg2">
              <a:lumMod val="75000"/>
              <a:alpha val="26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marL="0" indent="0" eaLnBrk="0" fontAlgn="base" hangingPunct="0">
              <a:lnSpc>
                <a:spcPct val="100000"/>
              </a:lnSpc>
              <a:spcBef>
                <a:spcPct val="0"/>
              </a:spcBef>
              <a:spcAft>
                <a:spcPct val="0"/>
              </a:spcAft>
              <a:buNone/>
            </a:pPr>
            <a:r>
              <a:rPr lang="en-US" altLang="en-US" sz="1400" b="1" dirty="0">
                <a:solidFill>
                  <a:srgbClr val="002060"/>
                </a:solidFill>
                <a:latin typeface="Calibri" panose="020F0502020204030204" pitchFamily="34" charset="0"/>
                <a:cs typeface="Calibri" panose="020F0502020204030204" pitchFamily="34" charset="0"/>
              </a:rPr>
              <a:t>Main online container registries and commands to load</a:t>
            </a:r>
            <a:endParaRPr lang="lv-LV" altLang="en-US" sz="1400" b="1" dirty="0">
              <a:solidFill>
                <a:srgbClr val="00206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endParaRPr lang="en-US" altLang="en-US" sz="1200" b="1" dirty="0">
              <a:solidFill>
                <a:srgbClr val="00206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Singularity Library:     </a:t>
            </a:r>
            <a:r>
              <a:rPr lang="en-US" altLang="en-US" sz="1200" dirty="0">
                <a:solidFill>
                  <a:srgbClr val="00206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https://cloud.sylabs.io/library</a:t>
            </a:r>
            <a:r>
              <a:rPr lang="en-US" altLang="en-US" sz="1200" dirty="0">
                <a:solidFill>
                  <a:srgbClr val="002060"/>
                </a:solidFill>
                <a:latin typeface="Calibri" panose="020F0502020204030204" pitchFamily="34" charset="0"/>
                <a:cs typeface="Calibri" panose="020F0502020204030204" pitchFamily="34" charset="0"/>
              </a:rPr>
              <a:t> :  $ singularity pull library://	</a:t>
            </a: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Docker Hub:	           </a:t>
            </a:r>
            <a:r>
              <a:rPr lang="en-US" altLang="en-US" sz="1200" dirty="0">
                <a:solidFill>
                  <a:srgbClr val="00206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https://hub.docker.com</a:t>
            </a:r>
            <a:r>
              <a:rPr lang="en-US" altLang="en-US" sz="1200" dirty="0">
                <a:solidFill>
                  <a:srgbClr val="002060"/>
                </a:solidFill>
                <a:latin typeface="Calibri" panose="020F0502020204030204" pitchFamily="34" charset="0"/>
                <a:cs typeface="Calibri" panose="020F0502020204030204" pitchFamily="34" charset="0"/>
              </a:rPr>
              <a:t> :             $ singularity pull docker://</a:t>
            </a: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Singularity Hub:         </a:t>
            </a:r>
            <a:r>
              <a:rPr lang="en-US" altLang="en-US" sz="1200" dirty="0">
                <a:solidFill>
                  <a:srgbClr val="00206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https://singularity-hub.org</a:t>
            </a:r>
            <a:r>
              <a:rPr lang="en-US" altLang="en-US" sz="1200" dirty="0">
                <a:solidFill>
                  <a:srgbClr val="002060"/>
                </a:solidFill>
                <a:latin typeface="Calibri" panose="020F0502020204030204" pitchFamily="34" charset="0"/>
                <a:cs typeface="Calibri" panose="020F0502020204030204" pitchFamily="34" charset="0"/>
              </a:rPr>
              <a:t> :        $ singularity pull shub://</a:t>
            </a:r>
            <a:endParaRPr lang="lv-LV" altLang="en-US" sz="1200" dirty="0">
              <a:solidFill>
                <a:srgbClr val="00206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NVIDIA GPU Cloud:   </a:t>
            </a:r>
            <a:r>
              <a:rPr lang="en-US" altLang="en-US" sz="1200" dirty="0">
                <a:solidFill>
                  <a:srgbClr val="00206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https://ngc.nvidia.com</a:t>
            </a:r>
            <a:r>
              <a:rPr lang="en-US" altLang="en-US" sz="1200" dirty="0">
                <a:solidFill>
                  <a:srgbClr val="002060"/>
                </a:solidFill>
                <a:latin typeface="Calibri" panose="020F0502020204030204" pitchFamily="34" charset="0"/>
                <a:cs typeface="Calibri" panose="020F0502020204030204" pitchFamily="34" charset="0"/>
              </a:rPr>
              <a:t>:                $ singularity pull docker://nvcr.io/</a:t>
            </a: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	</a:t>
            </a: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 singularity pull docker://gcc:5.3.0 </a:t>
            </a: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 singularity pull library://godlovedc/demo/lolcow</a:t>
            </a:r>
            <a:endParaRPr lang="lv-LV" altLang="en-US" sz="1200" dirty="0">
              <a:solidFill>
                <a:srgbClr val="00206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 singularity pull docker://nvcr.io/nvidia/tensorflow:19.06-py3</a:t>
            </a:r>
          </a:p>
          <a:p>
            <a:pPr marL="0" indent="0" eaLnBrk="0" fontAlgn="base" hangingPunct="0">
              <a:lnSpc>
                <a:spcPct val="100000"/>
              </a:lnSpc>
              <a:spcBef>
                <a:spcPct val="0"/>
              </a:spcBef>
              <a:spcAft>
                <a:spcPct val="0"/>
              </a:spcAft>
              <a:buNone/>
            </a:pPr>
            <a:endParaRPr lang="en-US" altLang="en-US" sz="1200" b="1" dirty="0">
              <a:solidFill>
                <a:srgbClr val="00206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400" b="1" dirty="0">
                <a:solidFill>
                  <a:srgbClr val="002060"/>
                </a:solidFill>
                <a:latin typeface="Calibri" panose="020F0502020204030204" pitchFamily="34" charset="0"/>
                <a:cs typeface="Calibri" panose="020F0502020204030204" pitchFamily="34" charset="0"/>
              </a:rPr>
              <a:t>Image examinations</a:t>
            </a: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 singularity verify </a:t>
            </a:r>
            <a:r>
              <a:rPr lang="en-US" altLang="en-US" sz="1200" dirty="0" err="1">
                <a:solidFill>
                  <a:srgbClr val="002060"/>
                </a:solidFill>
                <a:latin typeface="Calibri" panose="020F0502020204030204" pitchFamily="34" charset="0"/>
                <a:cs typeface="Calibri" panose="020F0502020204030204" pitchFamily="34" charset="0"/>
              </a:rPr>
              <a:t>lolcow_latest.sif</a:t>
            </a:r>
            <a:r>
              <a:rPr lang="en-US" altLang="en-US" sz="1200" dirty="0">
                <a:solidFill>
                  <a:srgbClr val="002060"/>
                </a:solidFill>
                <a:latin typeface="Calibri" panose="020F0502020204030204" pitchFamily="34" charset="0"/>
                <a:cs typeface="Calibri" panose="020F0502020204030204" pitchFamily="34" charset="0"/>
              </a:rPr>
              <a:t>	# Verify signatures</a:t>
            </a: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 singularity inspect  </a:t>
            </a:r>
            <a:r>
              <a:rPr lang="en-US" altLang="en-US" sz="1200" dirty="0" err="1">
                <a:solidFill>
                  <a:srgbClr val="002060"/>
                </a:solidFill>
                <a:latin typeface="Calibri" panose="020F0502020204030204" pitchFamily="34" charset="0"/>
                <a:cs typeface="Calibri" panose="020F0502020204030204" pitchFamily="34" charset="0"/>
              </a:rPr>
              <a:t>lolcow_latest.sif</a:t>
            </a:r>
            <a:r>
              <a:rPr lang="en-US" altLang="en-US" sz="1200" dirty="0">
                <a:solidFill>
                  <a:srgbClr val="002060"/>
                </a:solidFill>
                <a:latin typeface="Calibri" panose="020F0502020204030204" pitchFamily="34" charset="0"/>
                <a:cs typeface="Calibri" panose="020F0502020204030204" pitchFamily="34" charset="0"/>
              </a:rPr>
              <a:t>	# To show labels</a:t>
            </a: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 singularity inspect -d </a:t>
            </a:r>
            <a:r>
              <a:rPr lang="en-US" altLang="en-US" sz="1200" dirty="0" err="1">
                <a:solidFill>
                  <a:srgbClr val="002060"/>
                </a:solidFill>
                <a:latin typeface="Calibri" panose="020F0502020204030204" pitchFamily="34" charset="0"/>
                <a:cs typeface="Calibri" panose="020F0502020204030204" pitchFamily="34" charset="0"/>
              </a:rPr>
              <a:t>lolcow_latest.sif</a:t>
            </a:r>
            <a:r>
              <a:rPr lang="en-US" altLang="en-US" sz="1200" dirty="0">
                <a:solidFill>
                  <a:srgbClr val="002060"/>
                </a:solidFill>
                <a:latin typeface="Calibri" panose="020F0502020204030204" pitchFamily="34" charset="0"/>
                <a:cs typeface="Calibri" panose="020F0502020204030204" pitchFamily="34" charset="0"/>
              </a:rPr>
              <a:t>	# To show the Singularity recipe file (def</a:t>
            </a:r>
            <a:r>
              <a:rPr lang="lv-LV" altLang="en-US" sz="1200" dirty="0">
                <a:solidFill>
                  <a:srgbClr val="002060"/>
                </a:solidFill>
                <a:latin typeface="Calibri" panose="020F0502020204030204" pitchFamily="34" charset="0"/>
                <a:cs typeface="Calibri" panose="020F0502020204030204" pitchFamily="34" charset="0"/>
              </a:rPr>
              <a:t>f</a:t>
            </a:r>
            <a:r>
              <a:rPr lang="en-US" altLang="en-US" sz="1200" dirty="0" err="1">
                <a:solidFill>
                  <a:srgbClr val="002060"/>
                </a:solidFill>
                <a:latin typeface="Calibri" panose="020F0502020204030204" pitchFamily="34" charset="0"/>
                <a:cs typeface="Calibri" panose="020F0502020204030204" pitchFamily="34" charset="0"/>
              </a:rPr>
              <a:t>ile</a:t>
            </a:r>
            <a:r>
              <a:rPr lang="en-US" altLang="en-US" sz="1200" dirty="0">
                <a:solidFill>
                  <a:srgbClr val="002060"/>
                </a:solidFill>
                <a:latin typeface="Calibri" panose="020F0502020204030204" pitchFamily="34" charset="0"/>
                <a:cs typeface="Calibri" panose="020F0502020204030204" pitchFamily="34" charset="0"/>
              </a:rPr>
              <a:t>)</a:t>
            </a: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 singularity inspect -r </a:t>
            </a:r>
            <a:r>
              <a:rPr lang="en-US" altLang="en-US" sz="1200" dirty="0" err="1">
                <a:solidFill>
                  <a:srgbClr val="002060"/>
                </a:solidFill>
                <a:latin typeface="Calibri" panose="020F0502020204030204" pitchFamily="34" charset="0"/>
                <a:cs typeface="Calibri" panose="020F0502020204030204" pitchFamily="34" charset="0"/>
              </a:rPr>
              <a:t>lolcow_latest.sif</a:t>
            </a:r>
            <a:r>
              <a:rPr lang="en-US" altLang="en-US" sz="1200" dirty="0">
                <a:solidFill>
                  <a:srgbClr val="002060"/>
                </a:solidFill>
                <a:latin typeface="Calibri" panose="020F0502020204030204" pitchFamily="34" charset="0"/>
                <a:cs typeface="Calibri" panose="020F0502020204030204" pitchFamily="34" charset="0"/>
              </a:rPr>
              <a:t>	# To inspect the runscript </a:t>
            </a:r>
            <a:endParaRPr lang="lv-LV" altLang="en-US" sz="1200" dirty="0">
              <a:solidFill>
                <a:srgbClr val="00206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endParaRPr lang="lv-LV" altLang="en-US" sz="1200" b="1" dirty="0">
              <a:solidFill>
                <a:srgbClr val="00206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None/>
            </a:pPr>
            <a:r>
              <a:rPr lang="en-US" altLang="en-US" sz="1400" b="1" dirty="0">
                <a:solidFill>
                  <a:srgbClr val="002060"/>
                </a:solidFill>
                <a:latin typeface="Calibri" panose="020F0502020204030204" pitchFamily="34" charset="0"/>
                <a:cs typeface="Calibri" panose="020F0502020204030204" pitchFamily="34" charset="0"/>
              </a:rPr>
              <a:t>Singularity cache</a:t>
            </a: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a:t>
            </a:r>
            <a:r>
              <a:rPr lang="lv-LV" altLang="en-US" sz="1200" dirty="0">
                <a:solidFill>
                  <a:srgbClr val="002060"/>
                </a:solidFill>
                <a:latin typeface="Calibri" panose="020F0502020204030204" pitchFamily="34" charset="0"/>
                <a:cs typeface="Calibri" panose="020F0502020204030204" pitchFamily="34" charset="0"/>
              </a:rPr>
              <a:t> </a:t>
            </a:r>
            <a:r>
              <a:rPr lang="en-US" altLang="en-US" sz="1200" dirty="0">
                <a:solidFill>
                  <a:srgbClr val="002060"/>
                </a:solidFill>
                <a:latin typeface="Calibri" panose="020F0502020204030204" pitchFamily="34" charset="0"/>
                <a:cs typeface="Calibri" panose="020F0502020204030204" pitchFamily="34" charset="0"/>
              </a:rPr>
              <a:t>HOME/.singularity/cache/		# User’s Singularity cache directory</a:t>
            </a: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 singularity cache list		# List and size of cached files </a:t>
            </a: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 singularity cache clean -a		# clean all the cache</a:t>
            </a:r>
          </a:p>
          <a:p>
            <a:pPr marL="0" indent="0" eaLnBrk="0" fontAlgn="base" hangingPunct="0">
              <a:lnSpc>
                <a:spcPct val="100000"/>
              </a:lnSpc>
              <a:spcBef>
                <a:spcPct val="0"/>
              </a:spcBef>
              <a:spcAft>
                <a:spcPct val="0"/>
              </a:spcAft>
              <a:buNone/>
            </a:pPr>
            <a:r>
              <a:rPr lang="en-US" altLang="en-US" sz="1200" dirty="0">
                <a:solidFill>
                  <a:srgbClr val="002060"/>
                </a:solidFill>
                <a:latin typeface="Calibri" panose="020F0502020204030204" pitchFamily="34" charset="0"/>
                <a:cs typeface="Calibri" panose="020F0502020204030204" pitchFamily="34" charset="0"/>
              </a:rPr>
              <a:t>$ singularity cache clean --type=</a:t>
            </a:r>
            <a:r>
              <a:rPr lang="en-US" altLang="en-US" sz="1200" dirty="0" err="1">
                <a:solidFill>
                  <a:srgbClr val="002060"/>
                </a:solidFill>
                <a:latin typeface="Calibri" panose="020F0502020204030204" pitchFamily="34" charset="0"/>
                <a:cs typeface="Calibri" panose="020F0502020204030204" pitchFamily="34" charset="0"/>
              </a:rPr>
              <a:t>library,oc</a:t>
            </a:r>
            <a:r>
              <a:rPr lang="en-US" altLang="en-US" sz="1200" dirty="0">
                <a:solidFill>
                  <a:srgbClr val="002060"/>
                </a:solidFill>
                <a:latin typeface="Calibri" panose="020F0502020204030204" pitchFamily="34" charset="0"/>
                <a:cs typeface="Calibri" panose="020F0502020204030204" pitchFamily="34" charset="0"/>
              </a:rPr>
              <a:t>	# clean only library, and </a:t>
            </a:r>
            <a:r>
              <a:rPr lang="en-US" altLang="en-US" sz="1200" dirty="0" err="1">
                <a:solidFill>
                  <a:srgbClr val="002060"/>
                </a:solidFill>
                <a:latin typeface="Calibri" panose="020F0502020204030204" pitchFamily="34" charset="0"/>
                <a:cs typeface="Calibri" panose="020F0502020204030204" pitchFamily="34" charset="0"/>
              </a:rPr>
              <a:t>oci</a:t>
            </a:r>
            <a:r>
              <a:rPr lang="en-US" altLang="en-US" sz="1200" dirty="0">
                <a:solidFill>
                  <a:srgbClr val="002060"/>
                </a:solidFill>
                <a:latin typeface="Calibri" panose="020F0502020204030204" pitchFamily="34" charset="0"/>
                <a:cs typeface="Calibri" panose="020F0502020204030204" pitchFamily="34" charset="0"/>
              </a:rPr>
              <a:t> cache</a:t>
            </a:r>
          </a:p>
        </p:txBody>
      </p:sp>
      <p:sp>
        <p:nvSpPr>
          <p:cNvPr id="6" name="TextBox 5"/>
          <p:cNvSpPr txBox="1"/>
          <p:nvPr/>
        </p:nvSpPr>
        <p:spPr>
          <a:xfrm>
            <a:off x="1201783" y="4976949"/>
            <a:ext cx="1397726" cy="369332"/>
          </a:xfrm>
          <a:prstGeom prst="rect">
            <a:avLst/>
          </a:prstGeom>
          <a:noFill/>
        </p:spPr>
        <p:txBody>
          <a:bodyPr wrap="square" rtlCol="0">
            <a:spAutoFit/>
          </a:bodyPr>
          <a:lstStyle/>
          <a:p>
            <a:endParaRPr lang="en-US" dirty="0"/>
          </a:p>
        </p:txBody>
      </p:sp>
      <p:sp>
        <p:nvSpPr>
          <p:cNvPr id="7" name="TextBox 6"/>
          <p:cNvSpPr txBox="1"/>
          <p:nvPr/>
        </p:nvSpPr>
        <p:spPr>
          <a:xfrm>
            <a:off x="7615646" y="6075432"/>
            <a:ext cx="1397726" cy="369332"/>
          </a:xfrm>
          <a:prstGeom prst="rect">
            <a:avLst/>
          </a:prstGeom>
          <a:noFill/>
        </p:spPr>
        <p:txBody>
          <a:bodyPr wrap="square" rtlCol="0">
            <a:spAutoFit/>
          </a:bodyPr>
          <a:lstStyle/>
          <a:p>
            <a:endParaRPr lang="en-US" dirty="0"/>
          </a:p>
        </p:txBody>
      </p:sp>
      <p:sp>
        <p:nvSpPr>
          <p:cNvPr id="9" name="TextBox 8"/>
          <p:cNvSpPr txBox="1"/>
          <p:nvPr/>
        </p:nvSpPr>
        <p:spPr>
          <a:xfrm>
            <a:off x="392853" y="6164529"/>
            <a:ext cx="5703147" cy="307777"/>
          </a:xfrm>
          <a:prstGeom prst="rect">
            <a:avLst/>
          </a:prstGeom>
          <a:noFill/>
        </p:spPr>
        <p:txBody>
          <a:bodyPr wrap="square" rtlCol="0">
            <a:spAutoFit/>
          </a:bodyPr>
          <a:lstStyle/>
          <a:p>
            <a:r>
              <a:rPr lang="en-US" sz="1400" dirty="0">
                <a:solidFill>
                  <a:srgbClr val="002060"/>
                </a:solidFill>
              </a:rPr>
              <a:t>For Future reading:  </a:t>
            </a:r>
            <a:r>
              <a:rPr lang="en-US" sz="14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6"/>
              </a:rPr>
              <a:t>Singularity documentation</a:t>
            </a:r>
            <a:r>
              <a:rPr lang="en-US" sz="1400" dirty="0">
                <a:effectLst/>
                <a:latin typeface="Times New Roman" panose="02020603050405020304" pitchFamily="18" charset="0"/>
                <a:ea typeface="Calibri" panose="020F0502020204030204" pitchFamily="34" charset="0"/>
                <a:cs typeface="Arial" panose="020B0604020202020204" pitchFamily="34" charset="0"/>
              </a:rPr>
              <a:t>, </a:t>
            </a:r>
            <a:r>
              <a:rPr lang="en-US" sz="14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7"/>
              </a:rPr>
              <a:t>User Guide</a:t>
            </a:r>
            <a:r>
              <a:rPr lang="en-US" sz="1400" dirty="0">
                <a:effectLst/>
                <a:latin typeface="Times New Roman" panose="02020603050405020304" pitchFamily="18" charset="0"/>
                <a:ea typeface="Calibri" panose="020F0502020204030204" pitchFamily="34" charset="0"/>
                <a:cs typeface="Arial" panose="020B0604020202020204" pitchFamily="34" charset="0"/>
              </a:rPr>
              <a:t>, </a:t>
            </a:r>
            <a:r>
              <a:rPr lang="en-US" sz="14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8"/>
              </a:rPr>
              <a:t>Quick Start</a:t>
            </a:r>
            <a:endParaRPr lang="en-US" sz="14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9F2DACA2-7511-4D27-A00A-3DE2A91EF6B1}"/>
              </a:ext>
            </a:extLst>
          </p:cNvPr>
          <p:cNvSpPr txBox="1">
            <a:spLocks/>
          </p:cNvSpPr>
          <p:nvPr/>
        </p:nvSpPr>
        <p:spPr>
          <a:xfrm>
            <a:off x="6163733" y="867574"/>
            <a:ext cx="5787813" cy="4247317"/>
          </a:xfrm>
          <a:prstGeom prst="rect">
            <a:avLst/>
          </a:prstGeom>
          <a:solidFill>
            <a:schemeClr val="bg2">
              <a:lumMod val="75000"/>
              <a:alpha val="26000"/>
            </a:schemeClr>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marR="0" lvl="0" indent="0" algn="just" defTabSz="914400" eaLnBrk="0" fontAlgn="base" hangingPunct="0">
              <a:lnSpc>
                <a:spcPct val="100000"/>
              </a:lnSpc>
              <a:spcBef>
                <a:spcPct val="0"/>
              </a:spcBef>
              <a:spcAft>
                <a:spcPct val="0"/>
              </a:spcAft>
              <a:buClrTx/>
              <a:buSzTx/>
              <a:buFontTx/>
              <a:buNone/>
              <a:tabLst/>
              <a:defRPr kumimoji="0" sz="1200" b="1" i="0" u="none" strike="noStrike" cap="none" spc="0" normalizeH="0" baseline="0">
                <a:ln>
                  <a:noFill/>
                </a:ln>
                <a:solidFill>
                  <a:prstClr val="black"/>
                </a:solidFill>
                <a:effectLst/>
                <a:uLnTx/>
                <a:uFillTx/>
                <a:latin typeface="Times New Roman"/>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defRPr/>
            </a:pPr>
            <a:r>
              <a:rPr lang="en-US" altLang="en-US" sz="1400" dirty="0">
                <a:solidFill>
                  <a:srgbClr val="002060"/>
                </a:solidFill>
                <a:latin typeface="Calibri" panose="020F0502020204030204" pitchFamily="34" charset="0"/>
                <a:cs typeface="Calibri" panose="020F0502020204030204" pitchFamily="34" charset="0"/>
              </a:rPr>
              <a:t>Run Command</a:t>
            </a:r>
            <a:endParaRPr lang="lv-LV" altLang="en-US" sz="1400" dirty="0">
              <a:solidFill>
                <a:srgbClr val="002060"/>
              </a:solidFill>
              <a:latin typeface="Calibri" panose="020F0502020204030204" pitchFamily="34" charset="0"/>
              <a:cs typeface="Calibri" panose="020F0502020204030204" pitchFamily="34" charset="0"/>
            </a:endParaRPr>
          </a:p>
          <a:p>
            <a:endParaRPr lang="lv-LV" altLang="en-US" dirty="0"/>
          </a:p>
          <a:p>
            <a:r>
              <a:rPr lang="lv-LV" altLang="en-US" b="0" i="1" dirty="0" err="1"/>
              <a:t>Run</a:t>
            </a:r>
            <a:r>
              <a:rPr lang="lv-LV" altLang="en-US" b="0" i="1" dirty="0"/>
              <a:t> </a:t>
            </a:r>
            <a:r>
              <a:rPr lang="en-US" altLang="en-US" i="1" dirty="0"/>
              <a:t>defined set of commands from a definition file's runscript</a:t>
            </a:r>
            <a:r>
              <a:rPr lang="en-US" altLang="en-US" b="0" i="1" dirty="0"/>
              <a:t>. It is only available when using an image that was built from a definition file that specified a runscript.</a:t>
            </a:r>
            <a:endParaRPr lang="lv-LV" altLang="en-US" b="0" i="1" dirty="0"/>
          </a:p>
          <a:p>
            <a:endParaRPr lang="lv-LV" altLang="en-US" b="0" i="1" dirty="0"/>
          </a:p>
          <a:p>
            <a:pPr algn="l"/>
            <a:r>
              <a:rPr lang="en-US" altLang="en-US" b="0" dirty="0">
                <a:solidFill>
                  <a:srgbClr val="002060"/>
                </a:solidFill>
                <a:latin typeface="Calibri" panose="020F0502020204030204" pitchFamily="34" charset="0"/>
                <a:cs typeface="Calibri" panose="020F0502020204030204" pitchFamily="34" charset="0"/>
              </a:rPr>
              <a:t>$ singularity run library://godlovedc/demo/lolcow	</a:t>
            </a:r>
            <a:endParaRPr lang="lv-LV" altLang="en-US" b="0" dirty="0">
              <a:solidFill>
                <a:srgbClr val="002060"/>
              </a:solidFill>
              <a:latin typeface="Calibri" panose="020F0502020204030204" pitchFamily="34" charset="0"/>
              <a:cs typeface="Calibri" panose="020F0502020204030204" pitchFamily="34" charset="0"/>
            </a:endParaRPr>
          </a:p>
          <a:p>
            <a:pPr algn="l"/>
            <a:r>
              <a:rPr lang="en-US" altLang="en-US" b="0" dirty="0">
                <a:solidFill>
                  <a:srgbClr val="002060"/>
                </a:solidFill>
                <a:latin typeface="Calibri" panose="020F0502020204030204" pitchFamily="34" charset="0"/>
                <a:cs typeface="Calibri" panose="020F0502020204030204" pitchFamily="34" charset="0"/>
              </a:rPr>
              <a:t>$ singularity run  ./</a:t>
            </a:r>
            <a:r>
              <a:rPr lang="en-US" altLang="en-US" b="0" dirty="0" err="1">
                <a:solidFill>
                  <a:srgbClr val="002060"/>
                </a:solidFill>
                <a:latin typeface="Calibri" panose="020F0502020204030204" pitchFamily="34" charset="0"/>
                <a:cs typeface="Calibri" panose="020F0502020204030204" pitchFamily="34" charset="0"/>
              </a:rPr>
              <a:t>lolcow_latest.sif</a:t>
            </a:r>
            <a:r>
              <a:rPr lang="en-US" altLang="en-US" b="0" dirty="0">
                <a:solidFill>
                  <a:srgbClr val="002060"/>
                </a:solidFill>
                <a:latin typeface="Calibri" panose="020F0502020204030204" pitchFamily="34" charset="0"/>
                <a:cs typeface="Calibri" panose="020F0502020204030204" pitchFamily="34" charset="0"/>
              </a:rPr>
              <a:t> </a:t>
            </a:r>
            <a:endParaRPr lang="lv-LV" altLang="en-US" b="0" dirty="0">
              <a:solidFill>
                <a:srgbClr val="002060"/>
              </a:solidFill>
              <a:latin typeface="Calibri" panose="020F0502020204030204" pitchFamily="34" charset="0"/>
              <a:cs typeface="Calibri" panose="020F0502020204030204" pitchFamily="34" charset="0"/>
            </a:endParaRPr>
          </a:p>
          <a:p>
            <a:pPr algn="l"/>
            <a:r>
              <a:rPr lang="en-US" altLang="en-US" dirty="0">
                <a:solidFill>
                  <a:srgbClr val="002060"/>
                </a:solidFill>
                <a:latin typeface="Calibri" panose="020F0502020204030204" pitchFamily="34" charset="0"/>
                <a:cs typeface="Calibri" panose="020F0502020204030204" pitchFamily="34" charset="0"/>
              </a:rPr>
              <a:t>	</a:t>
            </a:r>
            <a:endParaRPr lang="lv-LV" altLang="en-US" dirty="0">
              <a:solidFill>
                <a:srgbClr val="002060"/>
              </a:solidFill>
              <a:latin typeface="Calibri" panose="020F0502020204030204" pitchFamily="34" charset="0"/>
              <a:cs typeface="Calibri" panose="020F0502020204030204" pitchFamily="34" charset="0"/>
            </a:endParaRPr>
          </a:p>
          <a:p>
            <a:pPr algn="l">
              <a:defRPr/>
            </a:pPr>
            <a:r>
              <a:rPr lang="en-US" altLang="en-US" sz="1400" dirty="0">
                <a:solidFill>
                  <a:srgbClr val="002060"/>
                </a:solidFill>
                <a:latin typeface="Calibri" panose="020F0502020204030204" pitchFamily="34" charset="0"/>
                <a:cs typeface="Calibri" panose="020F0502020204030204" pitchFamily="34" charset="0"/>
              </a:rPr>
              <a:t>Exec command</a:t>
            </a:r>
            <a:endParaRPr lang="lv-LV" altLang="en-US" sz="1400" dirty="0">
              <a:solidFill>
                <a:srgbClr val="002060"/>
              </a:solidFill>
              <a:latin typeface="Calibri" panose="020F0502020204030204" pitchFamily="34" charset="0"/>
              <a:cs typeface="Calibri" panose="020F0502020204030204" pitchFamily="34" charset="0"/>
            </a:endParaRPr>
          </a:p>
          <a:p>
            <a:r>
              <a:rPr lang="en-US" altLang="en-US" b="0" i="1" dirty="0"/>
              <a:t>Executes command from container</a:t>
            </a:r>
            <a:endParaRPr lang="lv-LV" altLang="en-US" b="0" i="1" dirty="0"/>
          </a:p>
          <a:p>
            <a:endParaRPr lang="en-US" altLang="en-US" dirty="0"/>
          </a:p>
          <a:p>
            <a:pPr algn="l"/>
            <a:r>
              <a:rPr lang="en-US" altLang="en-US" b="0" dirty="0">
                <a:solidFill>
                  <a:srgbClr val="002060"/>
                </a:solidFill>
                <a:latin typeface="Calibri" panose="020F0502020204030204" pitchFamily="34" charset="0"/>
                <a:cs typeface="Calibri" panose="020F0502020204030204" pitchFamily="34" charset="0"/>
              </a:rPr>
              <a:t>$ singularity exec  ./</a:t>
            </a:r>
            <a:r>
              <a:rPr lang="en-US" altLang="en-US" b="0" dirty="0" err="1">
                <a:solidFill>
                  <a:srgbClr val="002060"/>
                </a:solidFill>
                <a:latin typeface="Calibri" panose="020F0502020204030204" pitchFamily="34" charset="0"/>
                <a:cs typeface="Calibri" panose="020F0502020204030204" pitchFamily="34" charset="0"/>
              </a:rPr>
              <a:t>lolcow_latest.sif</a:t>
            </a:r>
            <a:r>
              <a:rPr lang="en-US" altLang="en-US" b="0" dirty="0">
                <a:solidFill>
                  <a:srgbClr val="002060"/>
                </a:solidFill>
                <a:latin typeface="Calibri" panose="020F0502020204030204" pitchFamily="34" charset="0"/>
                <a:cs typeface="Calibri" panose="020F0502020204030204" pitchFamily="34" charset="0"/>
              </a:rPr>
              <a:t>  fortune   </a:t>
            </a:r>
          </a:p>
          <a:p>
            <a:pPr algn="l"/>
            <a:r>
              <a:rPr lang="en-US" altLang="en-US" b="0" dirty="0">
                <a:solidFill>
                  <a:srgbClr val="002060"/>
                </a:solidFill>
                <a:latin typeface="Calibri" panose="020F0502020204030204" pitchFamily="34" charset="0"/>
                <a:cs typeface="Calibri" panose="020F0502020204030204" pitchFamily="34" charset="0"/>
              </a:rPr>
              <a:t>$ singularity exec  library://godlovedc/demo/lolcow  fortune </a:t>
            </a:r>
            <a:endParaRPr lang="lv-LV" altLang="en-US" b="0" dirty="0">
              <a:solidFill>
                <a:srgbClr val="002060"/>
              </a:solidFill>
              <a:latin typeface="Calibri" panose="020F0502020204030204" pitchFamily="34" charset="0"/>
              <a:cs typeface="Calibri" panose="020F0502020204030204" pitchFamily="34" charset="0"/>
            </a:endParaRPr>
          </a:p>
          <a:p>
            <a:endParaRPr lang="en-US" altLang="en-US" dirty="0"/>
          </a:p>
          <a:p>
            <a:pPr algn="l">
              <a:defRPr/>
            </a:pPr>
            <a:r>
              <a:rPr lang="en-US" altLang="en-US" sz="1400" dirty="0">
                <a:solidFill>
                  <a:srgbClr val="002060"/>
                </a:solidFill>
                <a:latin typeface="Calibri" panose="020F0502020204030204" pitchFamily="34" charset="0"/>
                <a:cs typeface="Calibri" panose="020F0502020204030204" pitchFamily="34" charset="0"/>
              </a:rPr>
              <a:t>Shell command</a:t>
            </a:r>
          </a:p>
          <a:p>
            <a:r>
              <a:rPr lang="en-US" altLang="en-US" b="0" i="1" dirty="0"/>
              <a:t>The shell command allows you to spawn a new shell within your container and interact with it as though it were a small virtual machine</a:t>
            </a:r>
            <a:endParaRPr lang="lv-LV" altLang="en-US" b="0" i="1" dirty="0"/>
          </a:p>
          <a:p>
            <a:endParaRPr lang="en-US" altLang="en-US" dirty="0"/>
          </a:p>
          <a:p>
            <a:pPr algn="l"/>
            <a:r>
              <a:rPr lang="en-US" altLang="en-US" b="0" dirty="0">
                <a:solidFill>
                  <a:srgbClr val="002060"/>
                </a:solidFill>
                <a:latin typeface="Calibri" panose="020F0502020204030204" pitchFamily="34" charset="0"/>
                <a:cs typeface="Calibri" panose="020F0502020204030204" pitchFamily="34" charset="0"/>
              </a:rPr>
              <a:t>$ singularity shell library://godlovedc/demo/lolcow</a:t>
            </a:r>
            <a:endParaRPr lang="lv-LV" altLang="en-US" b="0" dirty="0">
              <a:solidFill>
                <a:srgbClr val="002060"/>
              </a:solidFill>
              <a:latin typeface="Calibri" panose="020F0502020204030204" pitchFamily="34" charset="0"/>
              <a:cs typeface="Calibri" panose="020F0502020204030204" pitchFamily="34" charset="0"/>
            </a:endParaRPr>
          </a:p>
          <a:p>
            <a:pPr algn="l"/>
            <a:r>
              <a:rPr lang="en-US" altLang="en-US" b="0" dirty="0">
                <a:solidFill>
                  <a:srgbClr val="002060"/>
                </a:solidFill>
                <a:latin typeface="Calibri" panose="020F0502020204030204" pitchFamily="34" charset="0"/>
                <a:cs typeface="Calibri" panose="020F0502020204030204" pitchFamily="34" charset="0"/>
              </a:rPr>
              <a:t>$ singularity shell </a:t>
            </a:r>
            <a:r>
              <a:rPr lang="en-US" altLang="en-US" b="0" dirty="0" err="1">
                <a:solidFill>
                  <a:srgbClr val="002060"/>
                </a:solidFill>
                <a:latin typeface="Calibri" panose="020F0502020204030204" pitchFamily="34" charset="0"/>
                <a:cs typeface="Calibri" panose="020F0502020204030204" pitchFamily="34" charset="0"/>
              </a:rPr>
              <a:t>container.sif</a:t>
            </a:r>
            <a:endParaRPr lang="en-US" altLang="en-US" b="0" dirty="0">
              <a:solidFill>
                <a:srgbClr val="002060"/>
              </a:solidFill>
              <a:latin typeface="Calibri" panose="020F0502020204030204" pitchFamily="34" charset="0"/>
              <a:cs typeface="Calibri" panose="020F0502020204030204" pitchFamily="34" charset="0"/>
            </a:endParaRPr>
          </a:p>
          <a:p>
            <a:pPr algn="l"/>
            <a:endParaRPr lang="en-US" altLang="en-US" b="0" dirty="0">
              <a:solidFill>
                <a:srgbClr val="002060"/>
              </a:solidFill>
              <a:latin typeface="Calibri" panose="020F0502020204030204" pitchFamily="34" charset="0"/>
              <a:cs typeface="Calibri" panose="020F0502020204030204" pitchFamily="34" charset="0"/>
            </a:endParaRPr>
          </a:p>
          <a:p>
            <a:pPr algn="l"/>
            <a:endParaRPr lang="en-US" altLang="en-US" b="0" dirty="0">
              <a:solidFill>
                <a:srgbClr val="002060"/>
              </a:solidFill>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50D10ED0-B552-4B5E-9669-74AE6C2699E4}"/>
              </a:ext>
            </a:extLst>
          </p:cNvPr>
          <p:cNvSpPr txBox="1">
            <a:spLocks/>
          </p:cNvSpPr>
          <p:nvPr/>
        </p:nvSpPr>
        <p:spPr>
          <a:xfrm>
            <a:off x="470675" y="5179663"/>
            <a:ext cx="11558693" cy="830997"/>
          </a:xfrm>
          <a:prstGeom prst="rect">
            <a:avLst/>
          </a:prstGeom>
          <a:solidFill>
            <a:schemeClr val="bg2">
              <a:lumMod val="75000"/>
              <a:alpha val="26000"/>
            </a:schemeClr>
          </a:solidFill>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eaLnBrk="0" fontAlgn="base" hangingPunct="0">
              <a:lnSpc>
                <a:spcPct val="100000"/>
              </a:lnSpc>
              <a:spcBef>
                <a:spcPct val="0"/>
              </a:spcBef>
              <a:spcAft>
                <a:spcPct val="0"/>
              </a:spcAft>
              <a:buFont typeface="Arial" panose="020B0604020202020204" pitchFamily="34" charset="0"/>
              <a:buNone/>
            </a:pPr>
            <a:r>
              <a:rPr lang="en-US" altLang="en-US" sz="1600" b="1" dirty="0">
                <a:solidFill>
                  <a:srgbClr val="002060"/>
                </a:solidFill>
                <a:latin typeface="Calibri" panose="020F0502020204030204" pitchFamily="34" charset="0"/>
                <a:cs typeface="Calibri" panose="020F0502020204030204" pitchFamily="34" charset="0"/>
              </a:rPr>
              <a:t>User-defined bind paths: </a:t>
            </a:r>
            <a:r>
              <a:rPr lang="en-US" altLang="en-US" sz="1600" dirty="0">
                <a:solidFill>
                  <a:srgbClr val="002060"/>
                </a:solidFill>
                <a:latin typeface="Calibri" panose="020F0502020204030204" pitchFamily="34" charset="0"/>
                <a:cs typeface="Calibri" panose="020F0502020204030204" pitchFamily="34" charset="0"/>
              </a:rPr>
              <a:t>$ </a:t>
            </a:r>
            <a:r>
              <a:rPr lang="en-US" altLang="en-US" sz="1600" b="1" dirty="0">
                <a:solidFill>
                  <a:srgbClr val="002060"/>
                </a:solidFill>
                <a:latin typeface="Calibri" panose="020F0502020204030204" pitchFamily="34" charset="0"/>
                <a:cs typeface="Calibri" panose="020F0502020204030204" pitchFamily="34" charset="0"/>
              </a:rPr>
              <a:t>singularity shell --bind  /scratch, </a:t>
            </a:r>
            <a:r>
              <a:rPr lang="en-US" altLang="en-US" sz="1600" b="1" dirty="0" err="1">
                <a:solidFill>
                  <a:srgbClr val="FF0000"/>
                </a:solidFill>
                <a:latin typeface="Calibri" panose="020F0502020204030204" pitchFamily="34" charset="0"/>
                <a:cs typeface="Calibri" panose="020F0502020204030204" pitchFamily="34" charset="0"/>
              </a:rPr>
              <a:t>src</a:t>
            </a:r>
            <a:r>
              <a:rPr lang="en-US" altLang="en-US" sz="1600" b="1" dirty="0">
                <a:solidFill>
                  <a:srgbClr val="FF0000"/>
                </a:solidFill>
                <a:latin typeface="Calibri" panose="020F0502020204030204" pitchFamily="34" charset="0"/>
                <a:cs typeface="Calibri" panose="020F0502020204030204" pitchFamily="34" charset="0"/>
              </a:rPr>
              <a:t>[:</a:t>
            </a:r>
            <a:r>
              <a:rPr lang="en-US" altLang="en-US" sz="1600" b="1" dirty="0" err="1">
                <a:solidFill>
                  <a:srgbClr val="FF0000"/>
                </a:solidFill>
                <a:latin typeface="Calibri" panose="020F0502020204030204" pitchFamily="34" charset="0"/>
                <a:cs typeface="Calibri" panose="020F0502020204030204" pitchFamily="34" charset="0"/>
              </a:rPr>
              <a:t>dest</a:t>
            </a:r>
            <a:r>
              <a:rPr lang="en-US" altLang="en-US" sz="1600" b="1" dirty="0">
                <a:solidFill>
                  <a:srgbClr val="FF0000"/>
                </a:solidFill>
                <a:latin typeface="Calibri" panose="020F0502020204030204" pitchFamily="34" charset="0"/>
                <a:cs typeface="Calibri" panose="020F0502020204030204" pitchFamily="34" charset="0"/>
              </a:rPr>
              <a:t>[:opts]]</a:t>
            </a:r>
            <a:r>
              <a:rPr lang="en-US" altLang="en-US" sz="1600" b="1" dirty="0">
                <a:solidFill>
                  <a:srgbClr val="002060"/>
                </a:solidFill>
                <a:latin typeface="Calibri" panose="020F0502020204030204" pitchFamily="34" charset="0"/>
                <a:cs typeface="Calibri" panose="020F0502020204030204" pitchFamily="34" charset="0"/>
              </a:rPr>
              <a:t>,   </a:t>
            </a:r>
            <a:r>
              <a:rPr lang="en-US" altLang="en-US" sz="1600" b="1" dirty="0" err="1">
                <a:solidFill>
                  <a:srgbClr val="002060"/>
                </a:solidFill>
                <a:latin typeface="Calibri" panose="020F0502020204030204" pitchFamily="34" charset="0"/>
                <a:cs typeface="Calibri" panose="020F0502020204030204" pitchFamily="34" charset="0"/>
              </a:rPr>
              <a:t>container.sif</a:t>
            </a:r>
            <a:endParaRPr lang="en-US" altLang="en-US" sz="1600" b="1" dirty="0">
              <a:solidFill>
                <a:srgbClr val="002060"/>
              </a:solidFill>
              <a:latin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Font typeface="Arial" panose="020B0604020202020204" pitchFamily="34" charset="0"/>
              <a:buNone/>
            </a:pPr>
            <a:r>
              <a:rPr lang="en-US" altLang="en-US" sz="1600" b="1" dirty="0">
                <a:solidFill>
                  <a:srgbClr val="002060"/>
                </a:solidFill>
                <a:latin typeface="Calibri" panose="020F0502020204030204" pitchFamily="34" charset="0"/>
                <a:cs typeface="Calibri" panose="020F0502020204030204" pitchFamily="34" charset="0"/>
              </a:rPr>
              <a:t>GPU use:  </a:t>
            </a:r>
            <a:r>
              <a:rPr lang="en-US" altLang="en-US" sz="1600" i="1" dirty="0">
                <a:solidFill>
                  <a:prstClr val="black"/>
                </a:solidFill>
                <a:latin typeface="Calibri" panose="020F0502020204030204" pitchFamily="34" charset="0"/>
                <a:cs typeface="Calibri" panose="020F0502020204030204" pitchFamily="34" charset="0"/>
              </a:rPr>
              <a:t>If your host system has an NVIDIA GPU card and a driver installed, you can leverage the card with the </a:t>
            </a:r>
            <a:r>
              <a:rPr lang="en-US" altLang="en-US" sz="1600" b="1" i="1" dirty="0">
                <a:solidFill>
                  <a:srgbClr val="C00000"/>
                </a:solidFill>
                <a:latin typeface="Calibri" panose="020F0502020204030204" pitchFamily="34" charset="0"/>
                <a:cs typeface="Calibri" panose="020F0502020204030204" pitchFamily="34" charset="0"/>
              </a:rPr>
              <a:t>--</a:t>
            </a:r>
            <a:r>
              <a:rPr lang="en-US" altLang="en-US" sz="1600" b="1" i="1" dirty="0" err="1">
                <a:solidFill>
                  <a:srgbClr val="C00000"/>
                </a:solidFill>
                <a:latin typeface="Calibri" panose="020F0502020204030204" pitchFamily="34" charset="0"/>
                <a:cs typeface="Calibri" panose="020F0502020204030204" pitchFamily="34" charset="0"/>
              </a:rPr>
              <a:t>nv</a:t>
            </a:r>
            <a:r>
              <a:rPr lang="en-US" altLang="en-US" sz="1600" b="1" i="1" dirty="0">
                <a:solidFill>
                  <a:srgbClr val="C00000"/>
                </a:solidFill>
                <a:latin typeface="Calibri" panose="020F0502020204030204" pitchFamily="34" charset="0"/>
                <a:cs typeface="Calibri" panose="020F0502020204030204" pitchFamily="34" charset="0"/>
              </a:rPr>
              <a:t> </a:t>
            </a:r>
            <a:r>
              <a:rPr lang="en-US" altLang="en-US" sz="1600" i="1" dirty="0">
                <a:solidFill>
                  <a:prstClr val="black"/>
                </a:solidFill>
                <a:latin typeface="Calibri" panose="020F0502020204030204" pitchFamily="34" charset="0"/>
                <a:cs typeface="Calibri" panose="020F0502020204030204" pitchFamily="34" charset="0"/>
              </a:rPr>
              <a:t>option : </a:t>
            </a:r>
          </a:p>
          <a:p>
            <a:pPr marL="0" indent="0" eaLnBrk="0" fontAlgn="base" hangingPunct="0">
              <a:lnSpc>
                <a:spcPct val="100000"/>
              </a:lnSpc>
              <a:spcBef>
                <a:spcPct val="0"/>
              </a:spcBef>
              <a:spcAft>
                <a:spcPct val="0"/>
              </a:spcAft>
              <a:buFont typeface="Arial" panose="020B0604020202020204" pitchFamily="34" charset="0"/>
              <a:buNone/>
            </a:pPr>
            <a:r>
              <a:rPr lang="en-US" altLang="en-US" sz="1600" dirty="0">
                <a:solidFill>
                  <a:srgbClr val="002060"/>
                </a:solidFill>
                <a:latin typeface="Calibri" panose="020F0502020204030204" pitchFamily="34" charset="0"/>
                <a:cs typeface="Calibri" panose="020F0502020204030204" pitchFamily="34" charset="0"/>
              </a:rPr>
              <a:t>$ </a:t>
            </a:r>
            <a:r>
              <a:rPr lang="en-US" altLang="en-US" sz="1600" dirty="0">
                <a:solidFill>
                  <a:srgbClr val="C00000"/>
                </a:solidFill>
                <a:latin typeface="Calibri" panose="020F0502020204030204" pitchFamily="34" charset="0"/>
                <a:cs typeface="Calibri" panose="020F0502020204030204" pitchFamily="34" charset="0"/>
              </a:rPr>
              <a:t>singularity run --</a:t>
            </a:r>
            <a:r>
              <a:rPr lang="en-US" altLang="en-US" sz="1600" dirty="0" err="1">
                <a:solidFill>
                  <a:srgbClr val="C00000"/>
                </a:solidFill>
                <a:latin typeface="Calibri" panose="020F0502020204030204" pitchFamily="34" charset="0"/>
                <a:cs typeface="Calibri" panose="020F0502020204030204" pitchFamily="34" charset="0"/>
              </a:rPr>
              <a:t>nv</a:t>
            </a:r>
            <a:r>
              <a:rPr lang="en-US" altLang="en-US" sz="1600" dirty="0">
                <a:solidFill>
                  <a:srgbClr val="C00000"/>
                </a:solidFill>
                <a:latin typeface="Calibri" panose="020F0502020204030204" pitchFamily="34" charset="0"/>
                <a:cs typeface="Calibri" panose="020F0502020204030204" pitchFamily="34" charset="0"/>
              </a:rPr>
              <a:t>  </a:t>
            </a:r>
            <a:r>
              <a:rPr lang="en-US" altLang="en-US" sz="1600" dirty="0" err="1">
                <a:solidFill>
                  <a:srgbClr val="C00000"/>
                </a:solidFill>
                <a:latin typeface="Calibri" panose="020F0502020204030204" pitchFamily="34" charset="0"/>
                <a:cs typeface="Calibri" panose="020F0502020204030204" pitchFamily="34" charset="0"/>
              </a:rPr>
              <a:t>container.sif</a:t>
            </a:r>
            <a:r>
              <a:rPr lang="en-US" altLang="en-US" sz="1600" dirty="0">
                <a:solidFill>
                  <a:srgbClr val="C00000"/>
                </a:solidFill>
                <a:latin typeface="Calibri" panose="020F0502020204030204" pitchFamily="34" charset="0"/>
                <a:cs typeface="Calibri" panose="020F0502020204030204" pitchFamily="34" charset="0"/>
              </a:rPr>
              <a:t> </a:t>
            </a:r>
          </a:p>
        </p:txBody>
      </p:sp>
      <p:sp>
        <p:nvSpPr>
          <p:cNvPr id="5" name="Slide Number Placeholder 4">
            <a:extLst>
              <a:ext uri="{FF2B5EF4-FFF2-40B4-BE49-F238E27FC236}">
                <a16:creationId xmlns:a16="http://schemas.microsoft.com/office/drawing/2014/main" id="{F06EF27D-4B6C-4566-B852-5D753ADF6425}"/>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91657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9B9B-BBE9-4230-A6E7-69C6314E1C21}"/>
              </a:ext>
            </a:extLst>
          </p:cNvPr>
          <p:cNvSpPr>
            <a:spLocks noGrp="1"/>
          </p:cNvSpPr>
          <p:nvPr>
            <p:ph type="title"/>
          </p:nvPr>
        </p:nvSpPr>
        <p:spPr>
          <a:xfrm>
            <a:off x="838200" y="3516888"/>
            <a:ext cx="10515600" cy="652306"/>
          </a:xfrm>
        </p:spPr>
        <p:txBody>
          <a:bodyPr/>
          <a:lstStyle/>
          <a:p>
            <a:r>
              <a:rPr lang="en-US" dirty="0"/>
              <a:t>ARCHIVE</a:t>
            </a:r>
          </a:p>
        </p:txBody>
      </p:sp>
      <p:sp>
        <p:nvSpPr>
          <p:cNvPr id="4" name="Slide Number Placeholder 3">
            <a:extLst>
              <a:ext uri="{FF2B5EF4-FFF2-40B4-BE49-F238E27FC236}">
                <a16:creationId xmlns:a16="http://schemas.microsoft.com/office/drawing/2014/main" id="{3F69919A-426D-4B7E-BE71-BE305BEAA853}"/>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520524494"/>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41357</TotalTime>
  <Words>1791</Words>
  <Application>Microsoft Office PowerPoint</Application>
  <PresentationFormat>Widescreen</PresentationFormat>
  <Paragraphs>213</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Singularity GPU Containers Options </vt:lpstr>
      <vt:lpstr>GPU Singularity Containers</vt:lpstr>
      <vt:lpstr>GPU Compute Capability (NGC)</vt:lpstr>
      <vt:lpstr>Running NGC Containers with Singularity (1)</vt:lpstr>
      <vt:lpstr>Running NGC and GPU Containers with Singularity (2)</vt:lpstr>
      <vt:lpstr>Running NGC and GPU Containers with Singularity(3)</vt:lpstr>
      <vt:lpstr>Notes on Running  NGC Containers with Singularity</vt:lpstr>
      <vt:lpstr>Main Singularity Commands</vt:lpstr>
      <vt:lpstr>ARCHIVE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Aleksandrs Gutcaits</dc:creator>
  <cp:lastModifiedBy>Aleksandrs Gutcaits</cp:lastModifiedBy>
  <cp:revision>35</cp:revision>
  <dcterms:created xsi:type="dcterms:W3CDTF">2020-01-15T13:23:40Z</dcterms:created>
  <dcterms:modified xsi:type="dcterms:W3CDTF">2021-03-05T11:16:18Z</dcterms:modified>
</cp:coreProperties>
</file>